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 type="custom"/>
  <p:notesSz cx="12192000" cy="6858000"/>
  <p:embeddedFontLst>
    <p:embeddedFont>
      <p:font typeface="MiSans" charset="-122" pitchFamily="34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font" Target="fonts/font1.fntdata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ableStyles" Target="tableStyles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_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_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_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_1.jpg"/><Relationship Id="rId3" Type="http://schemas.openxmlformats.org/officeDocument/2006/relationships/image" Target="../media/image7_2.jpg"/><Relationship Id="rId4" Type="http://schemas.openxmlformats.org/officeDocument/2006/relationships/image" Target="../media/image7_3.jpg"/><Relationship Id="rId5" Type="http://schemas.openxmlformats.org/officeDocument/2006/relationships/image" Target="../media/image7_4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_1.jpg"/></Relationships>
</file>

<file path=ppt/slides/slide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"/>
          <p:cNvPicPr/>
          <p:nvPr/>
        </p:nvPicPr>
        <p:blipFill>
          <a:blip r:embed="rId2"/>
          <a:srcRect t="12000" b="12000"/>
          <a:stretch>
            <a:fillRect/>
          </a:stretch>
        </p:blipFill>
        <p:spPr>
          <a:xfrm>
            <a:off x="0" y="3238500"/>
            <a:ext cx="12192000" cy="3619500"/>
          </a:xfrm>
          <a:prstGeom prst="rect">
            <a:avLst/>
          </a:prstGeom>
          <a:ln>
            <a:noFill/>
          </a:ln>
        </p:spPr>
      </p:pic>
      <p:sp>
        <p:nvSpPr>
          <p:cNvPr id="3" name="goldbar"/>
          <p:cNvSpPr/>
          <p:nvPr/>
        </p:nvSpPr>
        <p:spPr>
          <a:xfrm>
            <a:off x="0" y="3162300"/>
            <a:ext cx="12192000" cy="762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4" name="kicker"/>
          <p:cNvSpPr txBox="1"/>
          <p:nvPr/>
        </p:nvSpPr>
        <p:spPr>
          <a:xfrm>
            <a:off x="609600" y="584200"/>
            <a:ext cx="762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MURRUMBEENA PRIMARY SCHOOL · EST. 1919</a:t>
            </a:r>
            <a:endParaRPr lang="en-US" sz="1200" noProof="1"/>
          </a:p>
        </p:txBody>
      </p:sp>
      <p:sp>
        <p:nvSpPr>
          <p:cNvPr id="5" name="title"/>
          <p:cNvSpPr txBox="1"/>
          <p:nvPr/>
        </p:nvSpPr>
        <p:spPr>
          <a:xfrm>
            <a:off x="609600" y="939800"/>
            <a:ext cx="10972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4400" noProof="1" b="1">
                <a:solidFill>
                  <a:srgbClr val="7A1F2B"/>
                </a:solidFill>
                <a:latin typeface="MiSans"/>
                <a:ea typeface="MiSans"/>
              </a:rPr>
              <a:t>A New Gym for Murrumbeena</a:t>
            </a:r>
            <a:endParaRPr lang="en-US" sz="4400" noProof="1"/>
          </a:p>
        </p:txBody>
      </p:sp>
      <p:sp>
        <p:nvSpPr>
          <p:cNvPr id="6" name="subtitle"/>
          <p:cNvSpPr txBox="1"/>
          <p:nvPr/>
        </p:nvSpPr>
        <p:spPr>
          <a:xfrm>
            <a:off x="609600" y="1803400"/>
            <a:ext cx="990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700" noProof="1">
                <a:solidFill>
                  <a:srgbClr val="756F6C"/>
                </a:solidFill>
                <a:latin typeface="MiSans"/>
                <a:ea typeface="MiSans"/>
              </a:rPr>
              <a:t>The case for a full-sized school gym: 550+ students, one half-sized 1996 hall — and a community that has always done its part.</a:t>
            </a:r>
            <a:endParaRPr lang="en-US" sz="1700" noProof="1"/>
          </a:p>
        </p:txBody>
      </p:sp>
      <p:sp>
        <p:nvSpPr>
          <p:cNvPr id="7" name="note"/>
          <p:cNvSpPr txBox="1"/>
          <p:nvPr/>
        </p:nvSpPr>
        <p:spPr>
          <a:xfrm>
            <a:off x="609600" y="27178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Community advocacy briefing · 2026</a:t>
            </a:r>
            <a:endParaRPr lang="en-US" sz="110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STATE'S OWN PLAN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10414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The Suburb Is Being Rezoned to Grow — the School Isn't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card1"/>
          <p:cNvSpPr/>
          <p:nvPr/>
        </p:nvSpPr>
        <p:spPr>
          <a:xfrm>
            <a:off x="609600" y="1727200"/>
            <a:ext cx="5384800" cy="190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6" name="icon1"/>
          <p:cNvSpPr/>
          <p:nvPr>
            <p:extLst>
              <p:ext uri="{F5677B7D-0D2A-4D9B-9A5C-6D8D7D0E5A5D}">
                <pptd:icon encoding="base64url">eyJpY29uTmFtZSI6ImZhczpjaXR5In0</pptd:icon>
              </p:ext>
            </p:extLst>
          </p:nvPr>
        </p:nvSpPr>
        <p:spPr>
          <a:xfrm>
            <a:off x="914400" y="2006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76" h="512">
                <a:moveTo>
                  <a:pt x="320" y="0"/>
                </a:moveTo>
                <a:cubicBezTo>
                  <a:pt x="285" y="0"/>
                  <a:pt x="256" y="29"/>
                  <a:pt x="256" y="64"/>
                </a:cubicBezTo>
                <a:lnTo>
                  <a:pt x="256" y="96"/>
                </a:lnTo>
                <a:lnTo>
                  <a:pt x="208" y="96"/>
                </a:lnTo>
                <a:lnTo>
                  <a:pt x="208" y="24"/>
                </a:lnTo>
                <a:cubicBezTo>
                  <a:pt x="208" y="11"/>
                  <a:pt x="197" y="0"/>
                  <a:pt x="184" y="0"/>
                </a:cubicBezTo>
                <a:cubicBezTo>
                  <a:pt x="171" y="0"/>
                  <a:pt x="160" y="11"/>
                  <a:pt x="160" y="24"/>
                </a:cubicBezTo>
                <a:lnTo>
                  <a:pt x="160" y="96"/>
                </a:lnTo>
                <a:lnTo>
                  <a:pt x="96" y="96"/>
                </a:lnTo>
                <a:lnTo>
                  <a:pt x="96" y="24"/>
                </a:lnTo>
                <a:cubicBezTo>
                  <a:pt x="96" y="11"/>
                  <a:pt x="85" y="0"/>
                  <a:pt x="72" y="0"/>
                </a:cubicBezTo>
                <a:cubicBezTo>
                  <a:pt x="59" y="0"/>
                  <a:pt x="48" y="11"/>
                  <a:pt x="48" y="24"/>
                </a:cubicBezTo>
                <a:lnTo>
                  <a:pt x="48" y="98"/>
                </a:lnTo>
                <a:cubicBezTo>
                  <a:pt x="20" y="105"/>
                  <a:pt x="0" y="130"/>
                  <a:pt x="0" y="160"/>
                </a:cubicBezTo>
                <a:lnTo>
                  <a:pt x="0" y="448"/>
                </a:lnTo>
                <a:cubicBezTo>
                  <a:pt x="0" y="483"/>
                  <a:pt x="29" y="512"/>
                  <a:pt x="64" y="512"/>
                </a:cubicBezTo>
                <a:lnTo>
                  <a:pt x="512" y="512"/>
                </a:lnTo>
                <a:cubicBezTo>
                  <a:pt x="547" y="512"/>
                  <a:pt x="576" y="483"/>
                  <a:pt x="576" y="448"/>
                </a:cubicBezTo>
                <a:lnTo>
                  <a:pt x="576" y="256"/>
                </a:lnTo>
                <a:cubicBezTo>
                  <a:pt x="576" y="221"/>
                  <a:pt x="547" y="192"/>
                  <a:pt x="512" y="192"/>
                </a:cubicBezTo>
                <a:lnTo>
                  <a:pt x="448" y="192"/>
                </a:lnTo>
                <a:lnTo>
                  <a:pt x="448" y="64"/>
                </a:lnTo>
                <a:cubicBezTo>
                  <a:pt x="448" y="29"/>
                  <a:pt x="419" y="0"/>
                  <a:pt x="384" y="0"/>
                </a:cubicBezTo>
                <a:lnTo>
                  <a:pt x="320" y="0"/>
                </a:lnTo>
                <a:close/>
                <a:moveTo>
                  <a:pt x="384" y="112"/>
                </a:moveTo>
                <a:lnTo>
                  <a:pt x="384" y="144"/>
                </a:lnTo>
                <a:cubicBezTo>
                  <a:pt x="384" y="153"/>
                  <a:pt x="377" y="160"/>
                  <a:pt x="368" y="160"/>
                </a:cubicBezTo>
                <a:lnTo>
                  <a:pt x="336" y="160"/>
                </a:lnTo>
                <a:cubicBezTo>
                  <a:pt x="327" y="160"/>
                  <a:pt x="320" y="153"/>
                  <a:pt x="320" y="144"/>
                </a:cubicBezTo>
                <a:lnTo>
                  <a:pt x="320" y="112"/>
                </a:lnTo>
                <a:cubicBezTo>
                  <a:pt x="320" y="103"/>
                  <a:pt x="327" y="96"/>
                  <a:pt x="336" y="96"/>
                </a:cubicBezTo>
                <a:lnTo>
                  <a:pt x="368" y="96"/>
                </a:lnTo>
                <a:cubicBezTo>
                  <a:pt x="377" y="96"/>
                  <a:pt x="384" y="103"/>
                  <a:pt x="384" y="112"/>
                </a:cubicBezTo>
                <a:close/>
                <a:moveTo>
                  <a:pt x="368" y="192"/>
                </a:moveTo>
                <a:cubicBezTo>
                  <a:pt x="377" y="192"/>
                  <a:pt x="384" y="199"/>
                  <a:pt x="384" y="208"/>
                </a:cubicBezTo>
                <a:lnTo>
                  <a:pt x="384" y="240"/>
                </a:lnTo>
                <a:cubicBezTo>
                  <a:pt x="384" y="249"/>
                  <a:pt x="377" y="256"/>
                  <a:pt x="368" y="256"/>
                </a:cubicBezTo>
                <a:lnTo>
                  <a:pt x="336" y="256"/>
                </a:lnTo>
                <a:cubicBezTo>
                  <a:pt x="327" y="256"/>
                  <a:pt x="320" y="249"/>
                  <a:pt x="320" y="240"/>
                </a:cubicBezTo>
                <a:lnTo>
                  <a:pt x="320" y="208"/>
                </a:lnTo>
                <a:cubicBezTo>
                  <a:pt x="320" y="199"/>
                  <a:pt x="327" y="192"/>
                  <a:pt x="336" y="192"/>
                </a:cubicBezTo>
                <a:lnTo>
                  <a:pt x="368" y="192"/>
                </a:lnTo>
                <a:close/>
                <a:moveTo>
                  <a:pt x="384" y="304"/>
                </a:moveTo>
                <a:lnTo>
                  <a:pt x="384" y="336"/>
                </a:lnTo>
                <a:cubicBezTo>
                  <a:pt x="384" y="345"/>
                  <a:pt x="377" y="352"/>
                  <a:pt x="368" y="352"/>
                </a:cubicBezTo>
                <a:lnTo>
                  <a:pt x="336" y="352"/>
                </a:lnTo>
                <a:cubicBezTo>
                  <a:pt x="327" y="352"/>
                  <a:pt x="320" y="345"/>
                  <a:pt x="320" y="336"/>
                </a:cubicBezTo>
                <a:lnTo>
                  <a:pt x="320" y="304"/>
                </a:lnTo>
                <a:cubicBezTo>
                  <a:pt x="320" y="295"/>
                  <a:pt x="327" y="288"/>
                  <a:pt x="336" y="288"/>
                </a:cubicBezTo>
                <a:lnTo>
                  <a:pt x="368" y="288"/>
                </a:lnTo>
                <a:cubicBezTo>
                  <a:pt x="377" y="288"/>
                  <a:pt x="384" y="295"/>
                  <a:pt x="384" y="304"/>
                </a:cubicBezTo>
                <a:close/>
                <a:moveTo>
                  <a:pt x="496" y="288"/>
                </a:moveTo>
                <a:cubicBezTo>
                  <a:pt x="505" y="288"/>
                  <a:pt x="512" y="295"/>
                  <a:pt x="512" y="304"/>
                </a:cubicBezTo>
                <a:lnTo>
                  <a:pt x="512" y="336"/>
                </a:lnTo>
                <a:cubicBezTo>
                  <a:pt x="512" y="345"/>
                  <a:pt x="505" y="352"/>
                  <a:pt x="496" y="352"/>
                </a:cubicBezTo>
                <a:lnTo>
                  <a:pt x="464" y="352"/>
                </a:lnTo>
                <a:cubicBezTo>
                  <a:pt x="455" y="352"/>
                  <a:pt x="448" y="345"/>
                  <a:pt x="448" y="336"/>
                </a:cubicBezTo>
                <a:lnTo>
                  <a:pt x="448" y="304"/>
                </a:lnTo>
                <a:cubicBezTo>
                  <a:pt x="448" y="295"/>
                  <a:pt x="455" y="288"/>
                  <a:pt x="464" y="288"/>
                </a:cubicBezTo>
                <a:lnTo>
                  <a:pt x="496" y="288"/>
                </a:lnTo>
                <a:close/>
                <a:moveTo>
                  <a:pt x="256" y="304"/>
                </a:moveTo>
                <a:lnTo>
                  <a:pt x="256" y="336"/>
                </a:lnTo>
                <a:cubicBezTo>
                  <a:pt x="256" y="345"/>
                  <a:pt x="249" y="352"/>
                  <a:pt x="240" y="352"/>
                </a:cubicBezTo>
                <a:lnTo>
                  <a:pt x="208" y="352"/>
                </a:lnTo>
                <a:cubicBezTo>
                  <a:pt x="199" y="352"/>
                  <a:pt x="192" y="345"/>
                  <a:pt x="192" y="336"/>
                </a:cubicBezTo>
                <a:lnTo>
                  <a:pt x="192" y="304"/>
                </a:lnTo>
                <a:cubicBezTo>
                  <a:pt x="192" y="295"/>
                  <a:pt x="199" y="288"/>
                  <a:pt x="208" y="288"/>
                </a:cubicBezTo>
                <a:lnTo>
                  <a:pt x="240" y="288"/>
                </a:lnTo>
                <a:cubicBezTo>
                  <a:pt x="249" y="288"/>
                  <a:pt x="256" y="295"/>
                  <a:pt x="256" y="304"/>
                </a:cubicBezTo>
                <a:close/>
                <a:moveTo>
                  <a:pt x="240" y="192"/>
                </a:moveTo>
                <a:cubicBezTo>
                  <a:pt x="249" y="192"/>
                  <a:pt x="256" y="199"/>
                  <a:pt x="256" y="208"/>
                </a:cubicBezTo>
                <a:lnTo>
                  <a:pt x="256" y="240"/>
                </a:lnTo>
                <a:cubicBezTo>
                  <a:pt x="256" y="249"/>
                  <a:pt x="249" y="256"/>
                  <a:pt x="240" y="256"/>
                </a:cubicBezTo>
                <a:lnTo>
                  <a:pt x="208" y="256"/>
                </a:lnTo>
                <a:cubicBezTo>
                  <a:pt x="199" y="256"/>
                  <a:pt x="192" y="249"/>
                  <a:pt x="192" y="240"/>
                </a:cubicBezTo>
                <a:lnTo>
                  <a:pt x="192" y="208"/>
                </a:lnTo>
                <a:cubicBezTo>
                  <a:pt x="192" y="199"/>
                  <a:pt x="199" y="192"/>
                  <a:pt x="208" y="192"/>
                </a:cubicBezTo>
                <a:lnTo>
                  <a:pt x="240" y="192"/>
                </a:lnTo>
                <a:close/>
                <a:moveTo>
                  <a:pt x="128" y="304"/>
                </a:moveTo>
                <a:lnTo>
                  <a:pt x="128" y="336"/>
                </a:lnTo>
                <a:cubicBezTo>
                  <a:pt x="128" y="345"/>
                  <a:pt x="121" y="352"/>
                  <a:pt x="112" y="352"/>
                </a:cubicBezTo>
                <a:lnTo>
                  <a:pt x="80" y="352"/>
                </a:lnTo>
                <a:cubicBezTo>
                  <a:pt x="71" y="352"/>
                  <a:pt x="64" y="345"/>
                  <a:pt x="64" y="336"/>
                </a:cubicBezTo>
                <a:lnTo>
                  <a:pt x="64" y="304"/>
                </a:lnTo>
                <a:cubicBezTo>
                  <a:pt x="64" y="295"/>
                  <a:pt x="71" y="288"/>
                  <a:pt x="80" y="288"/>
                </a:cubicBezTo>
                <a:lnTo>
                  <a:pt x="112" y="288"/>
                </a:lnTo>
                <a:cubicBezTo>
                  <a:pt x="121" y="288"/>
                  <a:pt x="128" y="295"/>
                  <a:pt x="128" y="304"/>
                </a:cubicBezTo>
                <a:close/>
                <a:moveTo>
                  <a:pt x="112" y="192"/>
                </a:moveTo>
                <a:cubicBezTo>
                  <a:pt x="121" y="192"/>
                  <a:pt x="128" y="199"/>
                  <a:pt x="128" y="208"/>
                </a:cubicBezTo>
                <a:lnTo>
                  <a:pt x="128" y="240"/>
                </a:lnTo>
                <a:cubicBezTo>
                  <a:pt x="128" y="249"/>
                  <a:pt x="121" y="256"/>
                  <a:pt x="112" y="256"/>
                </a:cubicBezTo>
                <a:lnTo>
                  <a:pt x="80" y="256"/>
                </a:lnTo>
                <a:cubicBezTo>
                  <a:pt x="71" y="256"/>
                  <a:pt x="64" y="249"/>
                  <a:pt x="64" y="240"/>
                </a:cubicBezTo>
                <a:lnTo>
                  <a:pt x="64" y="208"/>
                </a:lnTo>
                <a:cubicBezTo>
                  <a:pt x="64" y="199"/>
                  <a:pt x="71" y="192"/>
                  <a:pt x="80" y="192"/>
                </a:cubicBezTo>
                <a:lnTo>
                  <a:pt x="112" y="192"/>
                </a:ln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7" name="card1t"/>
          <p:cNvSpPr txBox="1"/>
          <p:nvPr/>
        </p:nvSpPr>
        <p:spPr>
          <a:xfrm>
            <a:off x="1625600" y="19812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6–12 storeys, gazetted at the school</a:t>
            </a:r>
            <a:endParaRPr lang="en-US" sz="1600" noProof="1"/>
          </a:p>
        </p:txBody>
      </p:sp>
      <p:sp>
        <p:nvSpPr>
          <p:cNvPr id="8" name="card1d"/>
          <p:cNvSpPr txBox="1"/>
          <p:nvPr/>
        </p:nvSpPr>
        <p:spPr>
          <a:xfrm>
            <a:off x="1625600" y="23622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Murrumbeena Activity Centre controls took effect 31 March 2026 (amendment GC270) — thousands of new residents on the school's doorstep.</a:t>
            </a:r>
            <a:endParaRPr lang="en-US" sz="1250" noProof="1"/>
          </a:p>
        </p:txBody>
      </p:sp>
      <p:sp>
        <p:nvSpPr>
          <p:cNvPr id="9" name="card2"/>
          <p:cNvSpPr/>
          <p:nvPr/>
        </p:nvSpPr>
        <p:spPr>
          <a:xfrm>
            <a:off x="6197600" y="1727200"/>
            <a:ext cx="5384800" cy="190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0" name="icon2"/>
          <p:cNvSpPr/>
          <p:nvPr>
            <p:extLst>
              <p:ext uri="{F5677B7D-0D2A-4D9B-9A5C-6D8D7D0E5A5D}">
                <pptd:icon encoding="base64url">eyJpY29uTmFtZSI6ImZhczpob3VzZS1jaGltbmV5In0</pptd:icon>
              </p:ext>
            </p:extLst>
          </p:nvPr>
        </p:nvSpPr>
        <p:spPr>
          <a:xfrm>
            <a:off x="6502400" y="2006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34" y="9"/>
                </a:moveTo>
                <a:cubicBezTo>
                  <a:pt x="247" y="-3"/>
                  <a:pt x="266" y="-3"/>
                  <a:pt x="278" y="9"/>
                </a:cubicBezTo>
                <a:lnTo>
                  <a:pt x="368" y="92"/>
                </a:lnTo>
                <a:lnTo>
                  <a:pt x="368" y="80"/>
                </a:lnTo>
                <a:cubicBezTo>
                  <a:pt x="368" y="62"/>
                  <a:pt x="382" y="48"/>
                  <a:pt x="400" y="48"/>
                </a:cubicBezTo>
                <a:lnTo>
                  <a:pt x="432" y="48"/>
                </a:lnTo>
                <a:cubicBezTo>
                  <a:pt x="450" y="48"/>
                  <a:pt x="464" y="62"/>
                  <a:pt x="464" y="80"/>
                </a:cubicBezTo>
                <a:lnTo>
                  <a:pt x="464" y="182"/>
                </a:lnTo>
                <a:lnTo>
                  <a:pt x="502" y="217"/>
                </a:lnTo>
                <a:cubicBezTo>
                  <a:pt x="511" y="226"/>
                  <a:pt x="515" y="240"/>
                  <a:pt x="510" y="252"/>
                </a:cubicBezTo>
                <a:cubicBezTo>
                  <a:pt x="505" y="264"/>
                  <a:pt x="493" y="272"/>
                  <a:pt x="480" y="272"/>
                </a:cubicBezTo>
                <a:lnTo>
                  <a:pt x="464" y="272"/>
                </a:lnTo>
                <a:lnTo>
                  <a:pt x="464" y="448"/>
                </a:lnTo>
                <a:cubicBezTo>
                  <a:pt x="464" y="483"/>
                  <a:pt x="435" y="512"/>
                  <a:pt x="400" y="512"/>
                </a:cubicBezTo>
                <a:lnTo>
                  <a:pt x="112" y="512"/>
                </a:lnTo>
                <a:cubicBezTo>
                  <a:pt x="77" y="512"/>
                  <a:pt x="48" y="483"/>
                  <a:pt x="48" y="448"/>
                </a:cubicBezTo>
                <a:lnTo>
                  <a:pt x="48" y="272"/>
                </a:lnTo>
                <a:lnTo>
                  <a:pt x="32" y="272"/>
                </a:lnTo>
                <a:cubicBezTo>
                  <a:pt x="19" y="272"/>
                  <a:pt x="7" y="264"/>
                  <a:pt x="2" y="252"/>
                </a:cubicBezTo>
                <a:cubicBezTo>
                  <a:pt x="-3" y="240"/>
                  <a:pt x="1" y="226"/>
                  <a:pt x="10" y="217"/>
                </a:cubicBezTo>
                <a:lnTo>
                  <a:pt x="234" y="9"/>
                </a:lnTo>
                <a:close/>
                <a:moveTo>
                  <a:pt x="240" y="320"/>
                </a:moveTo>
                <a:cubicBezTo>
                  <a:pt x="214" y="320"/>
                  <a:pt x="192" y="342"/>
                  <a:pt x="192" y="368"/>
                </a:cubicBezTo>
                <a:lnTo>
                  <a:pt x="192" y="464"/>
                </a:lnTo>
                <a:lnTo>
                  <a:pt x="320" y="464"/>
                </a:lnTo>
                <a:lnTo>
                  <a:pt x="320" y="368"/>
                </a:lnTo>
                <a:cubicBezTo>
                  <a:pt x="320" y="342"/>
                  <a:pt x="299" y="320"/>
                  <a:pt x="272" y="320"/>
                </a:cubicBezTo>
                <a:lnTo>
                  <a:pt x="240" y="320"/>
                </a:ln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1" name="card2t"/>
          <p:cNvSpPr txBox="1"/>
          <p:nvPr/>
        </p:nvSpPr>
        <p:spPr>
          <a:xfrm>
            <a:off x="7213600" y="19812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63,500 more homes for Glen Eira</a:t>
            </a:r>
            <a:endParaRPr lang="en-US" sz="1600" noProof="1"/>
          </a:p>
        </p:txBody>
      </p:sp>
      <p:sp>
        <p:nvSpPr>
          <p:cNvPr id="12" name="card2d"/>
          <p:cNvSpPr txBox="1"/>
          <p:nvPr/>
        </p:nvSpPr>
        <p:spPr>
          <a:xfrm>
            <a:off x="7213600" y="23622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The State's own Plan for Victoria housing target to 2051. Growth is policy — the indoor space to hold it must be policy too.</a:t>
            </a:r>
            <a:endParaRPr lang="en-US" sz="1250" noProof="1"/>
          </a:p>
        </p:txBody>
      </p:sp>
      <p:sp>
        <p:nvSpPr>
          <p:cNvPr id="13" name="card3"/>
          <p:cNvSpPr/>
          <p:nvPr/>
        </p:nvSpPr>
        <p:spPr>
          <a:xfrm>
            <a:off x="609600" y="3835400"/>
            <a:ext cx="5384800" cy="190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4" name="icon3"/>
          <p:cNvSpPr/>
          <p:nvPr>
            <p:extLst>
              <p:ext uri="{F5677B7D-0D2A-4D9B-9A5C-6D8D7D0E5A5D}">
                <pptd:icon encoding="base64url">eyJpY29uTmFtZSI6ImZhczptYXAtbG9jYXRpb24tZG90In0</pptd:icon>
              </p:ext>
            </p:extLst>
          </p:nvPr>
        </p:nvSpPr>
        <p:spPr>
          <a:xfrm>
            <a:off x="914400" y="4114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640" h="512">
                <a:moveTo>
                  <a:pt x="576" y="48"/>
                </a:moveTo>
                <a:cubicBezTo>
                  <a:pt x="576" y="37"/>
                  <a:pt x="570" y="27"/>
                  <a:pt x="561" y="21"/>
                </a:cubicBezTo>
                <a:cubicBezTo>
                  <a:pt x="551" y="15"/>
                  <a:pt x="540" y="14"/>
                  <a:pt x="530" y="19"/>
                </a:cubicBezTo>
                <a:lnTo>
                  <a:pt x="414" y="78"/>
                </a:lnTo>
                <a:lnTo>
                  <a:pt x="234" y="18"/>
                </a:lnTo>
                <a:cubicBezTo>
                  <a:pt x="226" y="15"/>
                  <a:pt x="217" y="16"/>
                  <a:pt x="210" y="19"/>
                </a:cubicBezTo>
                <a:lnTo>
                  <a:pt x="82" y="83"/>
                </a:lnTo>
                <a:cubicBezTo>
                  <a:pt x="71" y="89"/>
                  <a:pt x="64" y="100"/>
                  <a:pt x="64" y="112"/>
                </a:cubicBezTo>
                <a:lnTo>
                  <a:pt x="64" y="464"/>
                </a:lnTo>
                <a:cubicBezTo>
                  <a:pt x="64" y="475"/>
                  <a:pt x="70" y="485"/>
                  <a:pt x="79" y="491"/>
                </a:cubicBezTo>
                <a:cubicBezTo>
                  <a:pt x="89" y="497"/>
                  <a:pt x="100" y="498"/>
                  <a:pt x="110" y="493"/>
                </a:cubicBezTo>
                <a:lnTo>
                  <a:pt x="226" y="434"/>
                </a:lnTo>
                <a:lnTo>
                  <a:pt x="400" y="492"/>
                </a:lnTo>
                <a:cubicBezTo>
                  <a:pt x="395" y="486"/>
                  <a:pt x="391" y="479"/>
                  <a:pt x="387" y="472"/>
                </a:cubicBezTo>
                <a:cubicBezTo>
                  <a:pt x="376" y="454"/>
                  <a:pt x="365" y="433"/>
                  <a:pt x="357" y="411"/>
                </a:cubicBezTo>
                <a:lnTo>
                  <a:pt x="256" y="377"/>
                </a:lnTo>
                <a:lnTo>
                  <a:pt x="256" y="92"/>
                </a:lnTo>
                <a:lnTo>
                  <a:pt x="384" y="135"/>
                </a:lnTo>
                <a:lnTo>
                  <a:pt x="384" y="234"/>
                </a:lnTo>
                <a:cubicBezTo>
                  <a:pt x="415" y="199"/>
                  <a:pt x="461" y="176"/>
                  <a:pt x="512" y="176"/>
                </a:cubicBezTo>
                <a:cubicBezTo>
                  <a:pt x="535" y="176"/>
                  <a:pt x="556" y="180"/>
                  <a:pt x="576" y="188"/>
                </a:cubicBezTo>
                <a:lnTo>
                  <a:pt x="576" y="48"/>
                </a:lnTo>
                <a:close/>
              </a:path>
              <a:path w="640" h="512">
                <a:moveTo>
                  <a:pt x="512" y="224"/>
                </a:moveTo>
                <a:cubicBezTo>
                  <a:pt x="446" y="224"/>
                  <a:pt x="392" y="277"/>
                  <a:pt x="392" y="342"/>
                </a:cubicBezTo>
                <a:cubicBezTo>
                  <a:pt x="392" y="411"/>
                  <a:pt x="456" y="492"/>
                  <a:pt x="491" y="531"/>
                </a:cubicBezTo>
                <a:cubicBezTo>
                  <a:pt x="502" y="544"/>
                  <a:pt x="522" y="544"/>
                  <a:pt x="534" y="531"/>
                </a:cubicBezTo>
                <a:cubicBezTo>
                  <a:pt x="568" y="492"/>
                  <a:pt x="632" y="411"/>
                  <a:pt x="632" y="342"/>
                </a:cubicBezTo>
                <a:cubicBezTo>
                  <a:pt x="632" y="277"/>
                  <a:pt x="578" y="224"/>
                  <a:pt x="512" y="224"/>
                </a:cubicBezTo>
                <a:close/>
                <a:moveTo>
                  <a:pt x="472" y="344"/>
                </a:moveTo>
                <a:cubicBezTo>
                  <a:pt x="472" y="322"/>
                  <a:pt x="490" y="304"/>
                  <a:pt x="512" y="304"/>
                </a:cubicBezTo>
                <a:cubicBezTo>
                  <a:pt x="534" y="304"/>
                  <a:pt x="552" y="322"/>
                  <a:pt x="552" y="344"/>
                </a:cubicBezTo>
                <a:cubicBezTo>
                  <a:pt x="552" y="366"/>
                  <a:pt x="534" y="384"/>
                  <a:pt x="512" y="384"/>
                </a:cubicBezTo>
                <a:cubicBezTo>
                  <a:pt x="490" y="384"/>
                  <a:pt x="472" y="366"/>
                  <a:pt x="472" y="344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5" name="card3t"/>
          <p:cNvSpPr txBox="1"/>
          <p:nvPr/>
        </p:nvSpPr>
        <p:spPr>
          <a:xfrm>
            <a:off x="1625600" y="40894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A tri-council catchment</a:t>
            </a:r>
            <a:endParaRPr lang="en-US" sz="1600" noProof="1"/>
          </a:p>
        </p:txBody>
      </p:sp>
      <p:sp>
        <p:nvSpPr>
          <p:cNvPr id="16" name="card3d"/>
          <p:cNvSpPr txBox="1"/>
          <p:nvPr/>
        </p:nvSpPr>
        <p:spPr>
          <a:xfrm>
            <a:off x="1625600" y="44704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Serving Glen Eira, Monash and Stonnington. Monash's relief centres are sports venues; Stonnington already runs a school-managed public court (Penpraze Park).</a:t>
            </a:r>
            <a:endParaRPr lang="en-US" sz="1250" noProof="1"/>
          </a:p>
        </p:txBody>
      </p:sp>
      <p:sp>
        <p:nvSpPr>
          <p:cNvPr id="17" name="card4"/>
          <p:cNvSpPr/>
          <p:nvPr/>
        </p:nvSpPr>
        <p:spPr>
          <a:xfrm>
            <a:off x="6197600" y="3835400"/>
            <a:ext cx="5384800" cy="190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8" name="icon4"/>
          <p:cNvSpPr/>
          <p:nvPr>
            <p:extLst>
              <p:ext uri="{F5677B7D-0D2A-4D9B-9A5C-6D8D7D0E5A5D}">
                <pptd:icon encoding="base64url">eyJpY29uTmFtZSI6ImZhczpsb2NrIn0</pptd:icon>
              </p:ext>
            </p:extLst>
          </p:nvPr>
        </p:nvSpPr>
        <p:spPr>
          <a:xfrm>
            <a:off x="6502400" y="4114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384" h="512">
                <a:moveTo>
                  <a:pt x="128" y="96"/>
                </a:moveTo>
                <a:lnTo>
                  <a:pt x="128" y="160"/>
                </a:lnTo>
                <a:lnTo>
                  <a:pt x="256" y="160"/>
                </a:lnTo>
                <a:lnTo>
                  <a:pt x="256" y="96"/>
                </a:lnTo>
                <a:cubicBezTo>
                  <a:pt x="256" y="61"/>
                  <a:pt x="227" y="32"/>
                  <a:pt x="192" y="32"/>
                </a:cubicBezTo>
                <a:cubicBezTo>
                  <a:pt x="157" y="32"/>
                  <a:pt x="128" y="61"/>
                  <a:pt x="128" y="96"/>
                </a:cubicBezTo>
                <a:close/>
                <a:moveTo>
                  <a:pt x="64" y="160"/>
                </a:moveTo>
                <a:lnTo>
                  <a:pt x="64" y="96"/>
                </a:lnTo>
                <a:cubicBezTo>
                  <a:pt x="64" y="25"/>
                  <a:pt x="121" y="-32"/>
                  <a:pt x="192" y="-32"/>
                </a:cubicBezTo>
                <a:cubicBezTo>
                  <a:pt x="263" y="-32"/>
                  <a:pt x="320" y="25"/>
                  <a:pt x="320" y="96"/>
                </a:cubicBezTo>
                <a:lnTo>
                  <a:pt x="320" y="160"/>
                </a:lnTo>
                <a:cubicBezTo>
                  <a:pt x="355" y="160"/>
                  <a:pt x="384" y="189"/>
                  <a:pt x="384" y="224"/>
                </a:cubicBezTo>
                <a:lnTo>
                  <a:pt x="384" y="448"/>
                </a:lnTo>
                <a:cubicBezTo>
                  <a:pt x="384" y="483"/>
                  <a:pt x="355" y="512"/>
                  <a:pt x="320" y="512"/>
                </a:cubicBezTo>
                <a:lnTo>
                  <a:pt x="64" y="512"/>
                </a:lnTo>
                <a:cubicBezTo>
                  <a:pt x="29" y="512"/>
                  <a:pt x="0" y="483"/>
                  <a:pt x="0" y="448"/>
                </a:cubicBezTo>
                <a:lnTo>
                  <a:pt x="0" y="224"/>
                </a:lnTo>
                <a:cubicBezTo>
                  <a:pt x="0" y="189"/>
                  <a:pt x="29" y="160"/>
                  <a:pt x="64" y="160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9" name="card4t"/>
          <p:cNvSpPr txBox="1"/>
          <p:nvPr/>
        </p:nvSpPr>
        <p:spPr>
          <a:xfrm>
            <a:off x="7213600" y="4089400"/>
            <a:ext cx="4191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Enrolment capped by indoor space</a:t>
            </a:r>
            <a:endParaRPr lang="en-US" sz="1600" noProof="1"/>
          </a:p>
        </p:txBody>
      </p:sp>
      <p:sp>
        <p:nvSpPr>
          <p:cNvPr id="20" name="card4d"/>
          <p:cNvSpPr txBox="1"/>
          <p:nvPr/>
        </p:nvSpPr>
        <p:spPr>
          <a:xfrm>
            <a:off x="7213600" y="44704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557 students under a formal s2.2.16 enrolment restriction. In-zone children keep the right to enrol — a cap cannot fix the buildings.</a:t>
            </a:r>
            <a:endParaRPr lang="en-US" sz="1250" noProof="1"/>
          </a:p>
        </p:txBody>
      </p:sp>
      <p:sp>
        <p:nvSpPr>
          <p:cNvPr id="21" name="bottomline"/>
          <p:cNvSpPr txBox="1"/>
          <p:nvPr/>
        </p:nvSpPr>
        <p:spPr>
          <a:xfrm>
            <a:off x="609600" y="5969000"/>
            <a:ext cx="109728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The State is planning for more people. It must also plan for the places that will hold them.</a:t>
            </a:r>
            <a:endParaRPr lang="en-US" sz="1500" noProof="1"/>
          </a:p>
        </p:txBody>
      </p:sp>
      <p:sp>
        <p:nvSpPr>
          <p:cNvPr id="22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3" name="footer"/>
          <p:cNvSpPr txBox="1"/>
          <p:nvPr/>
        </p:nvSpPr>
        <p:spPr>
          <a:xfrm>
            <a:off x="609600" y="6477000"/>
            <a:ext cx="9652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Sources: Planning Victoria (GC270; Plan for Victoria housing targets) · Education and Training Reform Act 2006 · council emergency arrangements</a:t>
            </a:r>
            <a:endParaRPr lang="en-US" sz="1100" noProof="1"/>
          </a:p>
        </p:txBody>
      </p:sp>
      <p:sp>
        <p:nvSpPr>
          <p:cNvPr id="24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10</a:t>
            </a:r>
            <a:endParaRPr lang="en-US" sz="1100" noProof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ANCHOR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906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A School That Holds the Community Together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b1"/>
          <p:cNvSpPr/>
          <p:nvPr/>
        </p:nvSpPr>
        <p:spPr>
          <a:xfrm>
            <a:off x="609600" y="1854200"/>
            <a:ext cx="101600" cy="1016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6" name="r1"/>
          <p:cNvSpPr txBox="1"/>
          <p:nvPr/>
        </p:nvSpPr>
        <p:spPr>
          <a:xfrm>
            <a:off x="863600" y="1778000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Est. 1919</a:t>
            </a: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 — 106 years as Murrumbeena's shared institution</a:t>
            </a:r>
            <a:endParaRPr lang="en-US" sz="1300" noProof="1"/>
          </a:p>
        </p:txBody>
      </p:sp>
      <p:sp>
        <p:nvSpPr>
          <p:cNvPr id="7" name="b2"/>
          <p:cNvSpPr/>
          <p:nvPr/>
        </p:nvSpPr>
        <p:spPr>
          <a:xfrm>
            <a:off x="609600" y="2616200"/>
            <a:ext cx="101600" cy="1016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8" name="r2"/>
          <p:cNvSpPr txBox="1"/>
          <p:nvPr/>
        </p:nvSpPr>
        <p:spPr>
          <a:xfrm>
            <a:off x="863600" y="2540000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The suburb's voting centre</a:t>
            </a: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 — polling place at state and federal elections</a:t>
            </a:r>
            <a:endParaRPr lang="en-US" sz="1300" noProof="1"/>
          </a:p>
        </p:txBody>
      </p:sp>
      <p:sp>
        <p:nvSpPr>
          <p:cNvPr id="9" name="b3"/>
          <p:cNvSpPr/>
          <p:nvPr/>
        </p:nvSpPr>
        <p:spPr>
          <a:xfrm>
            <a:off x="609600" y="3378200"/>
            <a:ext cx="101600" cy="1016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0" name="r3"/>
          <p:cNvSpPr txBox="1"/>
          <p:nvPr/>
        </p:nvSpPr>
        <p:spPr>
          <a:xfrm>
            <a:off x="863600" y="3302000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~80 children a day</a:t>
            </a: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 — TheirCare before/after-school and holiday care, run from the hall</a:t>
            </a:r>
            <a:endParaRPr lang="en-US" sz="1300" noProof="1"/>
          </a:p>
        </p:txBody>
      </p:sp>
      <p:sp>
        <p:nvSpPr>
          <p:cNvPr id="11" name="b4"/>
          <p:cNvSpPr/>
          <p:nvPr/>
        </p:nvSpPr>
        <p:spPr>
          <a:xfrm>
            <a:off x="609600" y="4140200"/>
            <a:ext cx="101600" cy="1016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2" name="r4"/>
          <p:cNvSpPr txBox="1"/>
          <p:nvPr/>
        </p:nvSpPr>
        <p:spPr>
          <a:xfrm>
            <a:off x="863600" y="4064000"/>
            <a:ext cx="50292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Fete, musical, Grandparents' Day</a:t>
            </a: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 — the community's calendar runs through the school</a:t>
            </a:r>
            <a:endParaRPr lang="en-US" sz="1300" noProof="1"/>
          </a:p>
        </p:txBody>
      </p:sp>
      <p:sp>
        <p:nvSpPr>
          <p:cNvPr id="13" name="statdivider"/>
          <p:cNvSpPr/>
          <p:nvPr/>
        </p:nvSpPr>
        <p:spPr>
          <a:xfrm>
            <a:off x="6146800" y="1752600"/>
            <a:ext cx="12700" cy="31750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4" name="s1no"/>
          <p:cNvSpPr txBox="1"/>
          <p:nvPr/>
        </p:nvSpPr>
        <p:spPr>
          <a:xfrm>
            <a:off x="6553200" y="1778000"/>
            <a:ext cx="1778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91.5%</a:t>
            </a:r>
            <a:endParaRPr lang="en-US" sz="2600" noProof="1"/>
          </a:p>
        </p:txBody>
      </p:sp>
      <p:sp>
        <p:nvSpPr>
          <p:cNvPr id="15" name="s1tx"/>
          <p:cNvSpPr txBox="1"/>
          <p:nvPr/>
        </p:nvSpPr>
        <p:spPr>
          <a:xfrm>
            <a:off x="8432800" y="1803400"/>
            <a:ext cx="31496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student sense of connectedness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77.1%)</a:t>
            </a:r>
            <a:endParaRPr lang="en-US" sz="1300" noProof="1"/>
          </a:p>
        </p:txBody>
      </p:sp>
      <p:sp>
        <p:nvSpPr>
          <p:cNvPr id="16" name="s2no"/>
          <p:cNvSpPr txBox="1"/>
          <p:nvPr/>
        </p:nvSpPr>
        <p:spPr>
          <a:xfrm>
            <a:off x="6553200" y="2844800"/>
            <a:ext cx="1778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91.1%</a:t>
            </a:r>
            <a:endParaRPr lang="en-US" sz="2600" noProof="1"/>
          </a:p>
        </p:txBody>
      </p:sp>
      <p:sp>
        <p:nvSpPr>
          <p:cNvPr id="17" name="s2tx"/>
          <p:cNvSpPr txBox="1"/>
          <p:nvPr/>
        </p:nvSpPr>
        <p:spPr>
          <a:xfrm>
            <a:off x="8432800" y="2870200"/>
            <a:ext cx="31496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parent satisfaction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82.0%)</a:t>
            </a:r>
            <a:endParaRPr lang="en-US" sz="1300" noProof="1"/>
          </a:p>
        </p:txBody>
      </p:sp>
      <p:sp>
        <p:nvSpPr>
          <p:cNvPr id="18" name="s3no"/>
          <p:cNvSpPr txBox="1"/>
          <p:nvPr/>
        </p:nvSpPr>
        <p:spPr>
          <a:xfrm>
            <a:off x="6553200" y="3911600"/>
            <a:ext cx="1778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15.8 days</a:t>
            </a:r>
            <a:endParaRPr lang="en-US" sz="2600" noProof="1"/>
          </a:p>
        </p:txBody>
      </p:sp>
      <p:sp>
        <p:nvSpPr>
          <p:cNvPr id="19" name="s3tx"/>
          <p:cNvSpPr txBox="1"/>
          <p:nvPr/>
        </p:nvSpPr>
        <p:spPr>
          <a:xfrm>
            <a:off x="8432800" y="3937000"/>
            <a:ext cx="31496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average student absence vs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21.5 statewide</a:t>
            </a:r>
            <a:endParaRPr lang="en-US" sz="1300" noProof="1"/>
          </a:p>
        </p:txBody>
      </p:sp>
      <p:sp>
        <p:nvSpPr>
          <p:cNvPr id="20" name="band"/>
          <p:cNvSpPr/>
          <p:nvPr/>
        </p:nvSpPr>
        <p:spPr>
          <a:xfrm>
            <a:off x="609600" y="5384800"/>
            <a:ext cx="10972800" cy="7112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21" name="bandtext"/>
          <p:cNvSpPr txBox="1"/>
          <p:nvPr/>
        </p:nvSpPr>
        <p:spPr>
          <a:xfrm>
            <a:off x="914400" y="5384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800" noProof="1" b="1">
                <a:solidFill>
                  <a:srgbClr val="FFFFFF"/>
                </a:solidFill>
                <a:latin typeface="MiSans"/>
                <a:ea typeface="MiSans"/>
              </a:rPr>
              <a:t>A school that holds a community together deserves a hall that can hold the school.</a:t>
            </a:r>
            <a:endParaRPr lang="en-US" sz="1800" noProof="1"/>
          </a:p>
        </p:txBody>
      </p:sp>
      <p:sp>
        <p:nvSpPr>
          <p:cNvPr id="22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3" name="footer"/>
          <p:cNvSpPr txBox="1"/>
          <p:nvPr/>
        </p:nvSpPr>
        <p:spPr>
          <a:xfrm>
            <a:off x="609600" y="6477000"/>
            <a:ext cx="8128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Sources: MPS 2025 Annual Report (VRQA) · VEC 2022 voting centres · AEC polling places</a:t>
            </a:r>
            <a:endParaRPr lang="en-US" sz="1100" noProof="1"/>
          </a:p>
        </p:txBody>
      </p:sp>
      <p:sp>
        <p:nvSpPr>
          <p:cNvPr id="24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11</a:t>
            </a:r>
            <a:endParaRPr lang="en-US" sz="1100" noProof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COMMUNITY &amp; SPORT ASSET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8890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One Gym, Many Roles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card1"/>
          <p:cNvSpPr/>
          <p:nvPr/>
        </p:nvSpPr>
        <p:spPr>
          <a:xfrm>
            <a:off x="609600" y="1778000"/>
            <a:ext cx="2032000" cy="317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6" name="icon1"/>
          <p:cNvSpPr/>
          <p:nvPr>
            <p:extLst>
              <p:ext uri="{F5677B7D-0D2A-4D9B-9A5C-6D8D7D0E5A5D}">
                <pptd:icon encoding="base64url">eyJpY29uTmFtZSI6ImZhczpmdXRib2wifQ</pptd:icon>
              </p:ext>
            </p:extLst>
          </p:nvPr>
        </p:nvSpPr>
        <p:spPr>
          <a:xfrm>
            <a:off x="1320800" y="2057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56" y="512"/>
                </a:moveTo>
                <a:cubicBezTo>
                  <a:pt x="397" y="512"/>
                  <a:pt x="512" y="397"/>
                  <a:pt x="512" y="256"/>
                </a:cubicBezTo>
                <a:cubicBezTo>
                  <a:pt x="512" y="115"/>
                  <a:pt x="397" y="0"/>
                  <a:pt x="256" y="0"/>
                </a:cubicBezTo>
                <a:cubicBezTo>
                  <a:pt x="115" y="0"/>
                  <a:pt x="0" y="115"/>
                  <a:pt x="0" y="256"/>
                </a:cubicBezTo>
                <a:cubicBezTo>
                  <a:pt x="0" y="397"/>
                  <a:pt x="115" y="512"/>
                  <a:pt x="256" y="512"/>
                </a:cubicBezTo>
                <a:close/>
                <a:moveTo>
                  <a:pt x="417" y="360"/>
                </a:moveTo>
                <a:lnTo>
                  <a:pt x="346" y="355"/>
                </a:lnTo>
                <a:cubicBezTo>
                  <a:pt x="341" y="355"/>
                  <a:pt x="335" y="356"/>
                  <a:pt x="331" y="360"/>
                </a:cubicBezTo>
                <a:cubicBezTo>
                  <a:pt x="327" y="363"/>
                  <a:pt x="324" y="367"/>
                  <a:pt x="323" y="372"/>
                </a:cubicBezTo>
                <a:lnTo>
                  <a:pt x="305" y="442"/>
                </a:lnTo>
                <a:cubicBezTo>
                  <a:pt x="290" y="446"/>
                  <a:pt x="273" y="448"/>
                  <a:pt x="256" y="448"/>
                </a:cubicBezTo>
                <a:cubicBezTo>
                  <a:pt x="239" y="448"/>
                  <a:pt x="223" y="446"/>
                  <a:pt x="207" y="442"/>
                </a:cubicBezTo>
                <a:lnTo>
                  <a:pt x="189" y="372"/>
                </a:lnTo>
                <a:cubicBezTo>
                  <a:pt x="188" y="367"/>
                  <a:pt x="185" y="363"/>
                  <a:pt x="181" y="360"/>
                </a:cubicBezTo>
                <a:cubicBezTo>
                  <a:pt x="177" y="356"/>
                  <a:pt x="171" y="355"/>
                  <a:pt x="166" y="355"/>
                </a:cubicBezTo>
                <a:lnTo>
                  <a:pt x="95" y="360"/>
                </a:lnTo>
                <a:cubicBezTo>
                  <a:pt x="77" y="333"/>
                  <a:pt x="66" y="301"/>
                  <a:pt x="64" y="267"/>
                </a:cubicBezTo>
                <a:lnTo>
                  <a:pt x="125" y="228"/>
                </a:lnTo>
                <a:cubicBezTo>
                  <a:pt x="129" y="226"/>
                  <a:pt x="133" y="221"/>
                  <a:pt x="134" y="216"/>
                </a:cubicBezTo>
                <a:cubicBezTo>
                  <a:pt x="136" y="212"/>
                  <a:pt x="136" y="206"/>
                  <a:pt x="134" y="201"/>
                </a:cubicBezTo>
                <a:lnTo>
                  <a:pt x="107" y="135"/>
                </a:lnTo>
                <a:cubicBezTo>
                  <a:pt x="128" y="109"/>
                  <a:pt x="155" y="89"/>
                  <a:pt x="187" y="77"/>
                </a:cubicBezTo>
                <a:lnTo>
                  <a:pt x="242" y="123"/>
                </a:lnTo>
                <a:cubicBezTo>
                  <a:pt x="246" y="126"/>
                  <a:pt x="251" y="128"/>
                  <a:pt x="256" y="128"/>
                </a:cubicBezTo>
                <a:cubicBezTo>
                  <a:pt x="261" y="128"/>
                  <a:pt x="266" y="126"/>
                  <a:pt x="270" y="123"/>
                </a:cubicBezTo>
                <a:lnTo>
                  <a:pt x="325" y="77"/>
                </a:lnTo>
                <a:cubicBezTo>
                  <a:pt x="357" y="89"/>
                  <a:pt x="384" y="109"/>
                  <a:pt x="405" y="135"/>
                </a:cubicBezTo>
                <a:lnTo>
                  <a:pt x="378" y="201"/>
                </a:lnTo>
                <a:cubicBezTo>
                  <a:pt x="376" y="206"/>
                  <a:pt x="376" y="212"/>
                  <a:pt x="378" y="216"/>
                </a:cubicBezTo>
                <a:cubicBezTo>
                  <a:pt x="379" y="221"/>
                  <a:pt x="383" y="226"/>
                  <a:pt x="387" y="228"/>
                </a:cubicBezTo>
                <a:lnTo>
                  <a:pt x="448" y="267"/>
                </a:lnTo>
                <a:cubicBezTo>
                  <a:pt x="446" y="301"/>
                  <a:pt x="435" y="333"/>
                  <a:pt x="417" y="360"/>
                </a:cubicBezTo>
                <a:close/>
              </a:path>
              <a:path w="512" h="512">
                <a:moveTo>
                  <a:pt x="270" y="186"/>
                </a:moveTo>
                <a:cubicBezTo>
                  <a:pt x="262" y="180"/>
                  <a:pt x="250" y="180"/>
                  <a:pt x="242" y="186"/>
                </a:cubicBezTo>
                <a:lnTo>
                  <a:pt x="194" y="221"/>
                </a:lnTo>
                <a:cubicBezTo>
                  <a:pt x="186" y="227"/>
                  <a:pt x="182" y="238"/>
                  <a:pt x="185" y="248"/>
                </a:cubicBezTo>
                <a:lnTo>
                  <a:pt x="204" y="304"/>
                </a:lnTo>
                <a:cubicBezTo>
                  <a:pt x="207" y="314"/>
                  <a:pt x="216" y="321"/>
                  <a:pt x="226" y="321"/>
                </a:cubicBezTo>
                <a:lnTo>
                  <a:pt x="286" y="321"/>
                </a:lnTo>
                <a:cubicBezTo>
                  <a:pt x="296" y="321"/>
                  <a:pt x="305" y="314"/>
                  <a:pt x="308" y="304"/>
                </a:cubicBezTo>
                <a:lnTo>
                  <a:pt x="327" y="248"/>
                </a:lnTo>
                <a:cubicBezTo>
                  <a:pt x="330" y="238"/>
                  <a:pt x="326" y="227"/>
                  <a:pt x="318" y="221"/>
                </a:cubicBezTo>
                <a:lnTo>
                  <a:pt x="270" y="186"/>
                </a:ln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7" name="card1t"/>
          <p:cNvSpPr txBox="1"/>
          <p:nvPr/>
        </p:nvSpPr>
        <p:spPr>
          <a:xfrm>
            <a:off x="736600" y="2819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Sport</a:t>
            </a:r>
            <a:endParaRPr lang="en-US" sz="1500" noProof="1"/>
          </a:p>
        </p:txBody>
      </p:sp>
      <p:sp>
        <p:nvSpPr>
          <p:cNvPr id="8" name="card1d"/>
          <p:cNvSpPr txBox="1"/>
          <p:nvPr/>
        </p:nvSpPr>
        <p:spPr>
          <a:xfrm>
            <a:off x="762000" y="3200400"/>
            <a:ext cx="1727200" cy="157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40000"/>
              </a:lnSpc>
            </a:pP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All-weather PE, inter-school sport and community sport hire</a:t>
            </a:r>
            <a:endParaRPr lang="en-US" sz="1150" noProof="1"/>
          </a:p>
        </p:txBody>
      </p:sp>
      <p:sp>
        <p:nvSpPr>
          <p:cNvPr id="9" name="card2"/>
          <p:cNvSpPr/>
          <p:nvPr/>
        </p:nvSpPr>
        <p:spPr>
          <a:xfrm>
            <a:off x="2844800" y="1778000"/>
            <a:ext cx="2032000" cy="317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0" name="icon2"/>
          <p:cNvSpPr/>
          <p:nvPr>
            <p:extLst>
              <p:ext uri="{F5677B7D-0D2A-4D9B-9A5C-6D8D7D0E5A5D}">
                <pptd:icon encoding="base64url">eyJpY29uTmFtZSI6ImZhczptdXNpYyJ9</pptd:icon>
              </p:ext>
            </p:extLst>
          </p:nvPr>
        </p:nvSpPr>
        <p:spPr>
          <a:xfrm>
            <a:off x="3556000" y="2057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468" y="7"/>
                </a:moveTo>
                <a:cubicBezTo>
                  <a:pt x="476" y="13"/>
                  <a:pt x="480" y="22"/>
                  <a:pt x="480" y="32"/>
                </a:cubicBezTo>
                <a:lnTo>
                  <a:pt x="480" y="336"/>
                </a:lnTo>
                <a:cubicBezTo>
                  <a:pt x="480" y="380"/>
                  <a:pt x="437" y="416"/>
                  <a:pt x="384" y="416"/>
                </a:cubicBezTo>
                <a:cubicBezTo>
                  <a:pt x="331" y="416"/>
                  <a:pt x="288" y="380"/>
                  <a:pt x="288" y="336"/>
                </a:cubicBezTo>
                <a:cubicBezTo>
                  <a:pt x="288" y="292"/>
                  <a:pt x="331" y="256"/>
                  <a:pt x="384" y="256"/>
                </a:cubicBezTo>
                <a:cubicBezTo>
                  <a:pt x="395" y="256"/>
                  <a:pt x="406" y="258"/>
                  <a:pt x="416" y="261"/>
                </a:cubicBezTo>
                <a:lnTo>
                  <a:pt x="416" y="144"/>
                </a:lnTo>
                <a:lnTo>
                  <a:pt x="192" y="194"/>
                </a:lnTo>
                <a:lnTo>
                  <a:pt x="192" y="400"/>
                </a:lnTo>
                <a:cubicBezTo>
                  <a:pt x="192" y="444"/>
                  <a:pt x="149" y="480"/>
                  <a:pt x="96" y="480"/>
                </a:cubicBezTo>
                <a:cubicBezTo>
                  <a:pt x="43" y="480"/>
                  <a:pt x="0" y="444"/>
                  <a:pt x="0" y="400"/>
                </a:cubicBezTo>
                <a:cubicBezTo>
                  <a:pt x="0" y="356"/>
                  <a:pt x="43" y="320"/>
                  <a:pt x="96" y="320"/>
                </a:cubicBezTo>
                <a:cubicBezTo>
                  <a:pt x="107" y="320"/>
                  <a:pt x="118" y="322"/>
                  <a:pt x="128" y="325"/>
                </a:cubicBezTo>
                <a:lnTo>
                  <a:pt x="128" y="96"/>
                </a:lnTo>
                <a:cubicBezTo>
                  <a:pt x="128" y="81"/>
                  <a:pt x="138" y="68"/>
                  <a:pt x="153" y="65"/>
                </a:cubicBezTo>
                <a:lnTo>
                  <a:pt x="441" y="1"/>
                </a:lnTo>
                <a:cubicBezTo>
                  <a:pt x="451" y="-1"/>
                  <a:pt x="461" y="1"/>
                  <a:pt x="468" y="7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1" name="card2t"/>
          <p:cNvSpPr txBox="1"/>
          <p:nvPr/>
        </p:nvSpPr>
        <p:spPr>
          <a:xfrm>
            <a:off x="2971800" y="2819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The Arts</a:t>
            </a:r>
            <a:endParaRPr lang="en-US" sz="1500" noProof="1"/>
          </a:p>
        </p:txBody>
      </p:sp>
      <p:sp>
        <p:nvSpPr>
          <p:cNvPr id="12" name="card2d"/>
          <p:cNvSpPr txBox="1"/>
          <p:nvPr/>
        </p:nvSpPr>
        <p:spPr>
          <a:xfrm>
            <a:off x="2997200" y="3200400"/>
            <a:ext cx="1727200" cy="157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40000"/>
              </a:lnSpc>
            </a:pP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School musical, concerts, assemblies and graduation</a:t>
            </a:r>
            <a:endParaRPr lang="en-US" sz="1150" noProof="1"/>
          </a:p>
        </p:txBody>
      </p:sp>
      <p:sp>
        <p:nvSpPr>
          <p:cNvPr id="13" name="card3"/>
          <p:cNvSpPr/>
          <p:nvPr/>
        </p:nvSpPr>
        <p:spPr>
          <a:xfrm>
            <a:off x="5080000" y="1778000"/>
            <a:ext cx="2032000" cy="317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4" name="icon3"/>
          <p:cNvSpPr/>
          <p:nvPr>
            <p:extLst>
              <p:ext uri="{F5677B7D-0D2A-4D9B-9A5C-6D8D7D0E5A5D}">
                <pptd:icon encoding="base64url">eyJpY29uTmFtZSI6ImZhczpjaGlsZC1yZWFjaGluZyJ9</pptd:icon>
              </p:ext>
            </p:extLst>
          </p:nvPr>
        </p:nvSpPr>
        <p:spPr>
          <a:xfrm>
            <a:off x="5791200" y="2057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384" h="512">
                <a:moveTo>
                  <a:pt x="256" y="64"/>
                </a:moveTo>
                <a:cubicBezTo>
                  <a:pt x="256" y="29"/>
                  <a:pt x="227" y="0"/>
                  <a:pt x="192" y="0"/>
                </a:cubicBezTo>
                <a:cubicBezTo>
                  <a:pt x="157" y="0"/>
                  <a:pt x="128" y="29"/>
                  <a:pt x="128" y="64"/>
                </a:cubicBezTo>
                <a:cubicBezTo>
                  <a:pt x="128" y="99"/>
                  <a:pt x="157" y="128"/>
                  <a:pt x="192" y="128"/>
                </a:cubicBezTo>
                <a:cubicBezTo>
                  <a:pt x="227" y="128"/>
                  <a:pt x="256" y="99"/>
                  <a:pt x="256" y="64"/>
                </a:cubicBezTo>
                <a:close/>
                <a:moveTo>
                  <a:pt x="153" y="169"/>
                </a:moveTo>
                <a:cubicBezTo>
                  <a:pt x="129" y="161"/>
                  <a:pt x="108" y="145"/>
                  <a:pt x="94" y="124"/>
                </a:cubicBezTo>
                <a:lnTo>
                  <a:pt x="75" y="94"/>
                </a:lnTo>
                <a:cubicBezTo>
                  <a:pt x="65" y="80"/>
                  <a:pt x="45" y="76"/>
                  <a:pt x="30" y="85"/>
                </a:cubicBezTo>
                <a:cubicBezTo>
                  <a:pt x="16" y="95"/>
                  <a:pt x="12" y="115"/>
                  <a:pt x="21" y="130"/>
                </a:cubicBezTo>
                <a:lnTo>
                  <a:pt x="41" y="159"/>
                </a:lnTo>
                <a:cubicBezTo>
                  <a:pt x="59" y="186"/>
                  <a:pt x="84" y="207"/>
                  <a:pt x="112" y="221"/>
                </a:cubicBezTo>
                <a:lnTo>
                  <a:pt x="112" y="480"/>
                </a:lnTo>
                <a:cubicBezTo>
                  <a:pt x="112" y="498"/>
                  <a:pt x="126" y="512"/>
                  <a:pt x="144" y="512"/>
                </a:cubicBezTo>
                <a:cubicBezTo>
                  <a:pt x="162" y="512"/>
                  <a:pt x="176" y="498"/>
                  <a:pt x="176" y="480"/>
                </a:cubicBezTo>
                <a:lnTo>
                  <a:pt x="176" y="384"/>
                </a:lnTo>
                <a:lnTo>
                  <a:pt x="208" y="384"/>
                </a:lnTo>
                <a:lnTo>
                  <a:pt x="208" y="480"/>
                </a:lnTo>
                <a:cubicBezTo>
                  <a:pt x="208" y="498"/>
                  <a:pt x="222" y="512"/>
                  <a:pt x="240" y="512"/>
                </a:cubicBezTo>
                <a:cubicBezTo>
                  <a:pt x="258" y="512"/>
                  <a:pt x="272" y="498"/>
                  <a:pt x="272" y="480"/>
                </a:cubicBezTo>
                <a:lnTo>
                  <a:pt x="272" y="222"/>
                </a:lnTo>
                <a:cubicBezTo>
                  <a:pt x="301" y="207"/>
                  <a:pt x="326" y="185"/>
                  <a:pt x="345" y="157"/>
                </a:cubicBezTo>
                <a:lnTo>
                  <a:pt x="363" y="130"/>
                </a:lnTo>
                <a:cubicBezTo>
                  <a:pt x="373" y="115"/>
                  <a:pt x="368" y="95"/>
                  <a:pt x="354" y="85"/>
                </a:cubicBezTo>
                <a:cubicBezTo>
                  <a:pt x="339" y="76"/>
                  <a:pt x="319" y="80"/>
                  <a:pt x="309" y="95"/>
                </a:cubicBezTo>
                <a:lnTo>
                  <a:pt x="291" y="122"/>
                </a:lnTo>
                <a:cubicBezTo>
                  <a:pt x="269" y="156"/>
                  <a:pt x="232" y="176"/>
                  <a:pt x="192" y="176"/>
                </a:cubicBezTo>
                <a:cubicBezTo>
                  <a:pt x="180" y="176"/>
                  <a:pt x="167" y="174"/>
                  <a:pt x="156" y="170"/>
                </a:cubicBezTo>
                <a:cubicBezTo>
                  <a:pt x="155" y="170"/>
                  <a:pt x="154" y="170"/>
                  <a:pt x="153" y="169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5" name="card3t"/>
          <p:cNvSpPr txBox="1"/>
          <p:nvPr/>
        </p:nvSpPr>
        <p:spPr>
          <a:xfrm>
            <a:off x="5207000" y="2819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OSHC</a:t>
            </a:r>
            <a:endParaRPr lang="en-US" sz="1500" noProof="1"/>
          </a:p>
        </p:txBody>
      </p:sp>
      <p:sp>
        <p:nvSpPr>
          <p:cNvPr id="16" name="card3d"/>
          <p:cNvSpPr txBox="1"/>
          <p:nvPr/>
        </p:nvSpPr>
        <p:spPr>
          <a:xfrm>
            <a:off x="5232400" y="3200400"/>
            <a:ext cx="1727200" cy="157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40000"/>
              </a:lnSpc>
            </a:pP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TheirCare before/after-school and holiday care — up to ~80 children a day</a:t>
            </a:r>
            <a:endParaRPr lang="en-US" sz="1150" noProof="1"/>
          </a:p>
        </p:txBody>
      </p:sp>
      <p:sp>
        <p:nvSpPr>
          <p:cNvPr id="17" name="card4"/>
          <p:cNvSpPr/>
          <p:nvPr/>
        </p:nvSpPr>
        <p:spPr>
          <a:xfrm>
            <a:off x="7315200" y="1778000"/>
            <a:ext cx="2032000" cy="317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8" name="icon4"/>
          <p:cNvSpPr/>
          <p:nvPr>
            <p:extLst>
              <p:ext uri="{F5677B7D-0D2A-4D9B-9A5C-6D8D7D0E5A5D}">
                <pptd:icon encoding="base64url">eyJpY29uTmFtZSI6ImZhczp1dGVuc2lscyJ9</pptd:icon>
              </p:ext>
            </p:extLst>
          </p:nvPr>
        </p:nvSpPr>
        <p:spPr>
          <a:xfrm>
            <a:off x="8026400" y="2057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64" y="14"/>
                </a:moveTo>
                <a:cubicBezTo>
                  <a:pt x="63" y="6"/>
                  <a:pt x="56" y="0"/>
                  <a:pt x="48" y="0"/>
                </a:cubicBezTo>
                <a:cubicBezTo>
                  <a:pt x="40" y="0"/>
                  <a:pt x="33" y="6"/>
                  <a:pt x="32" y="14"/>
                </a:cubicBezTo>
                <a:lnTo>
                  <a:pt x="18" y="150"/>
                </a:lnTo>
                <a:cubicBezTo>
                  <a:pt x="17" y="156"/>
                  <a:pt x="16" y="162"/>
                  <a:pt x="16" y="168"/>
                </a:cubicBezTo>
                <a:cubicBezTo>
                  <a:pt x="16" y="214"/>
                  <a:pt x="51" y="251"/>
                  <a:pt x="96" y="256"/>
                </a:cubicBezTo>
                <a:lnTo>
                  <a:pt x="96" y="480"/>
                </a:lnTo>
                <a:cubicBezTo>
                  <a:pt x="96" y="498"/>
                  <a:pt x="110" y="512"/>
                  <a:pt x="128" y="512"/>
                </a:cubicBezTo>
                <a:cubicBezTo>
                  <a:pt x="146" y="512"/>
                  <a:pt x="160" y="498"/>
                  <a:pt x="160" y="480"/>
                </a:cubicBezTo>
                <a:lnTo>
                  <a:pt x="160" y="256"/>
                </a:lnTo>
                <a:cubicBezTo>
                  <a:pt x="205" y="252"/>
                  <a:pt x="240" y="214"/>
                  <a:pt x="240" y="168"/>
                </a:cubicBezTo>
                <a:cubicBezTo>
                  <a:pt x="240" y="162"/>
                  <a:pt x="239" y="156"/>
                  <a:pt x="238" y="150"/>
                </a:cubicBezTo>
                <a:lnTo>
                  <a:pt x="224" y="14"/>
                </a:lnTo>
                <a:cubicBezTo>
                  <a:pt x="223" y="6"/>
                  <a:pt x="216" y="0"/>
                  <a:pt x="208" y="0"/>
                </a:cubicBezTo>
                <a:cubicBezTo>
                  <a:pt x="200" y="0"/>
                  <a:pt x="193" y="6"/>
                  <a:pt x="192" y="14"/>
                </a:cubicBezTo>
                <a:lnTo>
                  <a:pt x="179" y="150"/>
                </a:lnTo>
                <a:cubicBezTo>
                  <a:pt x="178" y="156"/>
                  <a:pt x="173" y="160"/>
                  <a:pt x="167" y="160"/>
                </a:cubicBezTo>
                <a:cubicBezTo>
                  <a:pt x="162" y="160"/>
                  <a:pt x="157" y="156"/>
                  <a:pt x="156" y="150"/>
                </a:cubicBezTo>
                <a:lnTo>
                  <a:pt x="144" y="15"/>
                </a:lnTo>
                <a:cubicBezTo>
                  <a:pt x="143" y="6"/>
                  <a:pt x="136" y="0"/>
                  <a:pt x="128" y="0"/>
                </a:cubicBezTo>
                <a:cubicBezTo>
                  <a:pt x="120" y="0"/>
                  <a:pt x="113" y="6"/>
                  <a:pt x="112" y="15"/>
                </a:cubicBezTo>
                <a:lnTo>
                  <a:pt x="100" y="150"/>
                </a:lnTo>
                <a:cubicBezTo>
                  <a:pt x="99" y="156"/>
                  <a:pt x="94" y="160"/>
                  <a:pt x="89" y="160"/>
                </a:cubicBezTo>
                <a:cubicBezTo>
                  <a:pt x="83" y="160"/>
                  <a:pt x="78" y="156"/>
                  <a:pt x="78" y="150"/>
                </a:cubicBezTo>
                <a:lnTo>
                  <a:pt x="64" y="14"/>
                </a:lnTo>
                <a:close/>
                <a:moveTo>
                  <a:pt x="448" y="0"/>
                </a:moveTo>
                <a:cubicBezTo>
                  <a:pt x="432" y="0"/>
                  <a:pt x="320" y="32"/>
                  <a:pt x="320" y="176"/>
                </a:cubicBezTo>
                <a:lnTo>
                  <a:pt x="320" y="288"/>
                </a:lnTo>
                <a:cubicBezTo>
                  <a:pt x="320" y="323"/>
                  <a:pt x="349" y="352"/>
                  <a:pt x="384" y="352"/>
                </a:cubicBezTo>
                <a:lnTo>
                  <a:pt x="416" y="352"/>
                </a:lnTo>
                <a:lnTo>
                  <a:pt x="416" y="480"/>
                </a:lnTo>
                <a:cubicBezTo>
                  <a:pt x="416" y="498"/>
                  <a:pt x="430" y="512"/>
                  <a:pt x="448" y="512"/>
                </a:cubicBezTo>
                <a:cubicBezTo>
                  <a:pt x="466" y="512"/>
                  <a:pt x="480" y="498"/>
                  <a:pt x="480" y="480"/>
                </a:cubicBezTo>
                <a:lnTo>
                  <a:pt x="480" y="32"/>
                </a:lnTo>
                <a:cubicBezTo>
                  <a:pt x="480" y="14"/>
                  <a:pt x="466" y="0"/>
                  <a:pt x="448" y="0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9" name="card4t"/>
          <p:cNvSpPr txBox="1"/>
          <p:nvPr/>
        </p:nvSpPr>
        <p:spPr>
          <a:xfrm>
            <a:off x="7442200" y="2819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Canteen</a:t>
            </a:r>
            <a:endParaRPr lang="en-US" sz="1500" noProof="1"/>
          </a:p>
        </p:txBody>
      </p:sp>
      <p:sp>
        <p:nvSpPr>
          <p:cNvPr id="20" name="card4d"/>
          <p:cNvSpPr txBox="1"/>
          <p:nvPr/>
        </p:nvSpPr>
        <p:spPr>
          <a:xfrm>
            <a:off x="7467600" y="3200400"/>
            <a:ext cx="1727200" cy="157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40000"/>
              </a:lnSpc>
            </a:pP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Canteen and kitchen-garden program, self-funded</a:t>
            </a:r>
            <a:endParaRPr lang="en-US" sz="1150" noProof="1"/>
          </a:p>
        </p:txBody>
      </p:sp>
      <p:sp>
        <p:nvSpPr>
          <p:cNvPr id="21" name="card5"/>
          <p:cNvSpPr/>
          <p:nvPr/>
        </p:nvSpPr>
        <p:spPr>
          <a:xfrm>
            <a:off x="9550400" y="1778000"/>
            <a:ext cx="2032000" cy="31750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22" name="icon5"/>
          <p:cNvSpPr/>
          <p:nvPr>
            <p:extLst>
              <p:ext uri="{F5677B7D-0D2A-4D9B-9A5C-6D8D7D0E5A5D}">
                <pptd:icon encoding="base64url">eyJpY29uTmFtZSI6ImZhczpoZWFydC1wdWxzZSJ9</pptd:icon>
              </p:ext>
            </p:extLst>
          </p:nvPr>
        </p:nvSpPr>
        <p:spPr>
          <a:xfrm>
            <a:off x="10261600" y="2057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56" y="108"/>
                </a:moveTo>
                <a:lnTo>
                  <a:pt x="241" y="87"/>
                </a:lnTo>
                <a:cubicBezTo>
                  <a:pt x="216" y="53"/>
                  <a:pt x="176" y="32"/>
                  <a:pt x="133" y="32"/>
                </a:cubicBezTo>
                <a:cubicBezTo>
                  <a:pt x="60" y="32"/>
                  <a:pt x="0" y="92"/>
                  <a:pt x="0" y="165"/>
                </a:cubicBezTo>
                <a:lnTo>
                  <a:pt x="0" y="168"/>
                </a:lnTo>
                <a:cubicBezTo>
                  <a:pt x="0" y="191"/>
                  <a:pt x="6" y="216"/>
                  <a:pt x="17" y="240"/>
                </a:cubicBezTo>
                <a:lnTo>
                  <a:pt x="123" y="240"/>
                </a:lnTo>
                <a:cubicBezTo>
                  <a:pt x="126" y="240"/>
                  <a:pt x="129" y="238"/>
                  <a:pt x="130" y="235"/>
                </a:cubicBezTo>
                <a:lnTo>
                  <a:pt x="162" y="159"/>
                </a:lnTo>
                <a:cubicBezTo>
                  <a:pt x="166" y="150"/>
                  <a:pt x="174" y="144"/>
                  <a:pt x="184" y="144"/>
                </a:cubicBezTo>
                <a:cubicBezTo>
                  <a:pt x="193" y="144"/>
                  <a:pt x="202" y="149"/>
                  <a:pt x="206" y="158"/>
                </a:cubicBezTo>
                <a:lnTo>
                  <a:pt x="257" y="272"/>
                </a:lnTo>
                <a:lnTo>
                  <a:pt x="299" y="189"/>
                </a:lnTo>
                <a:cubicBezTo>
                  <a:pt x="303" y="181"/>
                  <a:pt x="311" y="176"/>
                  <a:pt x="320" y="176"/>
                </a:cubicBezTo>
                <a:cubicBezTo>
                  <a:pt x="329" y="176"/>
                  <a:pt x="337" y="181"/>
                  <a:pt x="342" y="189"/>
                </a:cubicBezTo>
                <a:lnTo>
                  <a:pt x="365" y="236"/>
                </a:lnTo>
                <a:cubicBezTo>
                  <a:pt x="366" y="238"/>
                  <a:pt x="369" y="240"/>
                  <a:pt x="372" y="240"/>
                </a:cubicBezTo>
                <a:lnTo>
                  <a:pt x="496" y="240"/>
                </a:lnTo>
                <a:cubicBezTo>
                  <a:pt x="506" y="216"/>
                  <a:pt x="512" y="191"/>
                  <a:pt x="512" y="168"/>
                </a:cubicBezTo>
                <a:lnTo>
                  <a:pt x="512" y="165"/>
                </a:lnTo>
                <a:cubicBezTo>
                  <a:pt x="512" y="92"/>
                  <a:pt x="452" y="32"/>
                  <a:pt x="379" y="32"/>
                </a:cubicBezTo>
                <a:cubicBezTo>
                  <a:pt x="336" y="32"/>
                  <a:pt x="296" y="53"/>
                  <a:pt x="271" y="87"/>
                </a:cubicBezTo>
                <a:lnTo>
                  <a:pt x="256" y="108"/>
                </a:lnTo>
                <a:close/>
                <a:moveTo>
                  <a:pt x="470" y="288"/>
                </a:moveTo>
                <a:lnTo>
                  <a:pt x="372" y="288"/>
                </a:lnTo>
                <a:cubicBezTo>
                  <a:pt x="351" y="288"/>
                  <a:pt x="331" y="276"/>
                  <a:pt x="322" y="257"/>
                </a:cubicBezTo>
                <a:lnTo>
                  <a:pt x="320" y="254"/>
                </a:lnTo>
                <a:lnTo>
                  <a:pt x="278" y="339"/>
                </a:lnTo>
                <a:cubicBezTo>
                  <a:pt x="273" y="347"/>
                  <a:pt x="265" y="352"/>
                  <a:pt x="256" y="352"/>
                </a:cubicBezTo>
                <a:cubicBezTo>
                  <a:pt x="246" y="352"/>
                  <a:pt x="238" y="346"/>
                  <a:pt x="234" y="338"/>
                </a:cubicBezTo>
                <a:lnTo>
                  <a:pt x="185" y="228"/>
                </a:lnTo>
                <a:lnTo>
                  <a:pt x="174" y="254"/>
                </a:lnTo>
                <a:cubicBezTo>
                  <a:pt x="166" y="274"/>
                  <a:pt x="145" y="288"/>
                  <a:pt x="123" y="288"/>
                </a:cubicBezTo>
                <a:lnTo>
                  <a:pt x="42" y="288"/>
                </a:lnTo>
                <a:cubicBezTo>
                  <a:pt x="90" y="362"/>
                  <a:pt x="165" y="430"/>
                  <a:pt x="213" y="466"/>
                </a:cubicBezTo>
                <a:cubicBezTo>
                  <a:pt x="225" y="475"/>
                  <a:pt x="240" y="480"/>
                  <a:pt x="256" y="480"/>
                </a:cubicBezTo>
                <a:cubicBezTo>
                  <a:pt x="271" y="480"/>
                  <a:pt x="287" y="476"/>
                  <a:pt x="299" y="466"/>
                </a:cubicBezTo>
                <a:cubicBezTo>
                  <a:pt x="347" y="430"/>
                  <a:pt x="422" y="362"/>
                  <a:pt x="470" y="288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23" name="card5t"/>
          <p:cNvSpPr txBox="1"/>
          <p:nvPr/>
        </p:nvSpPr>
        <p:spPr>
          <a:xfrm>
            <a:off x="9677400" y="2819400"/>
            <a:ext cx="1778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Wellbeing</a:t>
            </a:r>
            <a:endParaRPr lang="en-US" sz="1500" noProof="1"/>
          </a:p>
        </p:txBody>
      </p:sp>
      <p:sp>
        <p:nvSpPr>
          <p:cNvPr id="24" name="card5d"/>
          <p:cNvSpPr txBox="1"/>
          <p:nvPr/>
        </p:nvSpPr>
        <p:spPr>
          <a:xfrm>
            <a:off x="9702800" y="3200400"/>
            <a:ext cx="1727200" cy="157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40000"/>
              </a:lnSpc>
            </a:pP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A safe indoor space for 550+ children in heatwaves, storms and poor-air days</a:t>
            </a:r>
            <a:endParaRPr lang="en-US" sz="1150" noProof="1"/>
          </a:p>
        </p:txBody>
      </p:sp>
      <p:sp>
        <p:nvSpPr>
          <p:cNvPr id="25" name="bottomline"/>
          <p:cNvSpPr txBox="1"/>
          <p:nvPr/>
        </p:nvSpPr>
        <p:spPr>
          <a:xfrm>
            <a:off x="609600" y="5384800"/>
            <a:ext cx="109728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700" noProof="1" b="1">
                <a:solidFill>
                  <a:srgbClr val="7A1F2B"/>
                </a:solidFill>
                <a:latin typeface="MiSans"/>
                <a:ea typeface="MiSans"/>
              </a:rPr>
              <a:t>One investment. Five daily uses. 550+ students — and the wider community.</a:t>
            </a:r>
            <a:endParaRPr lang="en-US" sz="1700" noProof="1"/>
          </a:p>
        </p:txBody>
      </p:sp>
      <p:sp>
        <p:nvSpPr>
          <p:cNvPr id="26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7" name="footer"/>
          <p:cNvSpPr txBox="1"/>
          <p:nvPr/>
        </p:nvSpPr>
        <p:spPr>
          <a:xfrm>
            <a:off x="609600" y="64770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Primary School — The New Gym Campaign</a:t>
            </a:r>
            <a:endParaRPr lang="en-US" sz="1100" noProof="1"/>
          </a:p>
        </p:txBody>
      </p:sp>
      <p:sp>
        <p:nvSpPr>
          <p:cNvPr id="28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12</a:t>
            </a:r>
            <a:endParaRPr lang="en-US" sz="1100" noProof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SELF-RELIANCE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652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Our Community Does Its Part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b1t"/>
          <p:cNvSpPr txBox="1"/>
          <p:nvPr/>
        </p:nvSpPr>
        <p:spPr>
          <a:xfrm>
            <a:off x="609600" y="1778000"/>
            <a:ext cx="4432300" cy="96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15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Building &amp; Library Fund</a:t>
            </a:r>
            <a:endParaRPr lang="en-US" sz="3000" noProof="1"/>
          </a:p>
        </p:txBody>
      </p:sp>
      <p:sp>
        <p:nvSpPr>
          <p:cNvPr id="6" name="b1d"/>
          <p:cNvSpPr txBox="1"/>
          <p:nvPr/>
        </p:nvSpPr>
        <p:spPr>
          <a:xfrm>
            <a:off x="609600" y="2819400"/>
            <a:ext cx="4191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Established by parent donations — tax-deductible contributions of $150 (Building) and $50 (Library) per family each year</a:t>
            </a:r>
            <a:endParaRPr lang="en-US" sz="1300" noProof="1"/>
          </a:p>
        </p:txBody>
      </p:sp>
      <p:sp>
        <p:nvSpPr>
          <p:cNvPr id="7" name="b2t"/>
          <p:cNvSpPr txBox="1"/>
          <p:nvPr/>
        </p:nvSpPr>
        <p:spPr>
          <a:xfrm>
            <a:off x="609600" y="3810000"/>
            <a:ext cx="4064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15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Fundraising</a:t>
            </a:r>
            <a:endParaRPr lang="en-US" sz="3000" noProof="1"/>
          </a:p>
        </p:txBody>
      </p:sp>
      <p:sp>
        <p:nvSpPr>
          <p:cNvPr id="8" name="b2d"/>
          <p:cNvSpPr txBox="1"/>
          <p:nvPr/>
        </p:nvSpPr>
        <p:spPr>
          <a:xfrm>
            <a:off x="609600" y="4394200"/>
            <a:ext cx="4191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Multiple social events all year round; bi-annual fete raising funds from parents</a:t>
            </a:r>
            <a:endParaRPr lang="en-US" sz="1300" noProof="1"/>
          </a:p>
        </p:txBody>
      </p:sp>
      <p:sp>
        <p:nvSpPr>
          <p:cNvPr id="9" name="divider"/>
          <p:cNvSpPr/>
          <p:nvPr/>
        </p:nvSpPr>
        <p:spPr>
          <a:xfrm>
            <a:off x="5334000" y="1778000"/>
            <a:ext cx="12700" cy="34290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0" name="listhead"/>
          <p:cNvSpPr txBox="1"/>
          <p:nvPr/>
        </p:nvSpPr>
        <p:spPr>
          <a:xfrm>
            <a:off x="5740400" y="1778000"/>
            <a:ext cx="5842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Self-funded Capital Work</a:t>
            </a:r>
            <a:endParaRPr lang="en-US" sz="1600" noProof="1"/>
          </a:p>
        </p:txBody>
      </p:sp>
      <p:sp>
        <p:nvSpPr>
          <p:cNvPr id="11" name="list"/>
          <p:cNvSpPr txBox="1"/>
          <p:nvPr/>
        </p:nvSpPr>
        <p:spPr>
          <a:xfrm>
            <a:off x="5740400" y="2184400"/>
            <a:ext cx="5842000" cy="299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400" noProof="1" b="1">
                <a:solidFill>
                  <a:srgbClr val="C9A227"/>
                </a:solidFill>
                <a:latin typeface="MiSans"/>
                <a:ea typeface="MiSans"/>
              </a:rPr>
              <a:t>■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</a:t>
            </a:r>
            <a:r>
              <a:rPr lang="en-US" sz="1400" noProof="1" b="1">
                <a:solidFill>
                  <a:srgbClr val="2E2A29"/>
                </a:solidFill>
                <a:latin typeface="MiSans"/>
                <a:ea typeface="MiSans"/>
              </a:rPr>
              <a:t>Portable classrooms refurbished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— new paint, carpets, pinboards and furniture, paid for by Trivia Night proceeds and school savings</a:t>
            </a:r>
            <a:endParaRPr lang="en-US" sz="1400" noProof="1"/>
          </a:p>
          <a:p>
            <a:pPr>
              <a:lnSpc>
                <a:spcPct val="145000"/>
              </a:lnSpc>
              <a:spcBef>
                <a:spcPts val="1200"/>
              </a:spcBef>
            </a:pPr>
            <a:r>
              <a:rPr lang="en-US" sz="1400" noProof="1" b="1">
                <a:solidFill>
                  <a:srgbClr val="C9A227"/>
                </a:solidFill>
                <a:latin typeface="MiSans"/>
                <a:ea typeface="MiSans"/>
              </a:rPr>
              <a:t>■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</a:t>
            </a:r>
            <a:r>
              <a:rPr lang="en-US" sz="1400" noProof="1" b="1">
                <a:solidFill>
                  <a:srgbClr val="2E2A29"/>
                </a:solidFill>
                <a:latin typeface="MiSans"/>
                <a:ea typeface="MiSans"/>
              </a:rPr>
              <a:t>COLA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— large covered outdoor learning area over the basketball court, school-funded, in process with VSBA</a:t>
            </a:r>
            <a:endParaRPr lang="en-US" sz="1400" noProof="1"/>
          </a:p>
          <a:p>
            <a:pPr>
              <a:lnSpc>
                <a:spcPct val="145000"/>
              </a:lnSpc>
              <a:spcBef>
                <a:spcPts val="1200"/>
              </a:spcBef>
            </a:pPr>
            <a:r>
              <a:rPr lang="en-US" sz="1400" noProof="1" b="1">
                <a:solidFill>
                  <a:srgbClr val="C9A227"/>
                </a:solidFill>
                <a:latin typeface="MiSans"/>
                <a:ea typeface="MiSans"/>
              </a:rPr>
              <a:t>■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</a:t>
            </a:r>
            <a:r>
              <a:rPr lang="en-US" sz="1400" noProof="1" b="1">
                <a:solidFill>
                  <a:srgbClr val="2E2A29"/>
                </a:solidFill>
                <a:latin typeface="MiSans"/>
                <a:ea typeface="MiSans"/>
              </a:rPr>
              <a:t>Sports grounds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— re-asphalt and line-marking planned alongside the COLA works</a:t>
            </a:r>
            <a:endParaRPr lang="en-US" sz="1400" noProof="1"/>
          </a:p>
          <a:p>
            <a:pPr>
              <a:lnSpc>
                <a:spcPct val="145000"/>
              </a:lnSpc>
              <a:spcBef>
                <a:spcPts val="1200"/>
              </a:spcBef>
            </a:pPr>
            <a:r>
              <a:rPr lang="en-US" sz="1400" noProof="1" b="1">
                <a:solidFill>
                  <a:srgbClr val="C9A227"/>
                </a:solidFill>
                <a:latin typeface="MiSans"/>
                <a:ea typeface="MiSans"/>
              </a:rPr>
              <a:t>■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</a:t>
            </a:r>
            <a:r>
              <a:rPr lang="en-US" sz="1400" noProof="1" b="1">
                <a:solidFill>
                  <a:srgbClr val="2E2A29"/>
                </a:solidFill>
                <a:latin typeface="MiSans"/>
                <a:ea typeface="MiSans"/>
              </a:rPr>
              <a:t>Playgrounds &amp; STEM room</a:t>
            </a:r>
            <a:r>
              <a:rPr lang="en-US" sz="1400" noProof="1">
                <a:solidFill>
                  <a:srgbClr val="2E2A29"/>
                </a:solidFill>
                <a:latin typeface="MiSans"/>
                <a:ea typeface="MiSans"/>
              </a:rPr>
              <a:t> — parent-funded, topped up by the school</a:t>
            </a:r>
            <a:endParaRPr lang="en-US" sz="1400" noProof="1"/>
          </a:p>
        </p:txBody>
      </p:sp>
      <p:sp>
        <p:nvSpPr>
          <p:cNvPr id="12" name="band"/>
          <p:cNvSpPr/>
          <p:nvPr/>
        </p:nvSpPr>
        <p:spPr>
          <a:xfrm>
            <a:off x="609600" y="5384800"/>
            <a:ext cx="10972800" cy="7112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13" name="bandtext"/>
          <p:cNvSpPr txBox="1"/>
          <p:nvPr/>
        </p:nvSpPr>
        <p:spPr>
          <a:xfrm>
            <a:off x="914400" y="5384800"/>
            <a:ext cx="103632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800" noProof="1" b="1">
                <a:solidFill>
                  <a:srgbClr val="FFFFFF"/>
                </a:solidFill>
                <a:latin typeface="MiSans"/>
                <a:ea typeface="MiSans"/>
              </a:rPr>
              <a:t>We have been neglected for having good finances.</a:t>
            </a:r>
            <a:endParaRPr lang="en-US" sz="1800" noProof="1"/>
          </a:p>
        </p:txBody>
      </p:sp>
      <p:sp>
        <p:nvSpPr>
          <p:cNvPr id="14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5" name="footer"/>
          <p:cNvSpPr txBox="1"/>
          <p:nvPr/>
        </p:nvSpPr>
        <p:spPr>
          <a:xfrm>
            <a:off x="609600" y="6477000"/>
            <a:ext cx="8128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Sources: MPS 2025 Annual Report (VRQA) · MPS Newsletters Issues 7 &amp; 13</a:t>
            </a:r>
            <a:endParaRPr lang="en-US" sz="1100" noProof="1"/>
          </a:p>
        </p:txBody>
      </p:sp>
      <p:sp>
        <p:nvSpPr>
          <p:cNvPr id="16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13</a:t>
            </a:r>
            <a:endParaRPr lang="en-US" sz="1100" noProof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VALUE FOR MONEY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8890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Ready to Build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card1"/>
          <p:cNvSpPr/>
          <p:nvPr/>
        </p:nvSpPr>
        <p:spPr>
          <a:xfrm>
            <a:off x="609600" y="1778000"/>
            <a:ext cx="5384800" cy="20066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6" name="icon1"/>
          <p:cNvSpPr/>
          <p:nvPr>
            <p:extLst>
              <p:ext uri="{F5677B7D-0D2A-4D9B-9A5C-6D8D7D0E5A5D}">
                <pptd:icon encoding="base64url">eyJpY29uTmFtZSI6ImZhczpjbGlwYm9hcmQtY2hlY2sifQ</pptd:icon>
              </p:ext>
            </p:extLst>
          </p:nvPr>
        </p:nvSpPr>
        <p:spPr>
          <a:xfrm>
            <a:off x="914400" y="2082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384" h="512">
                <a:moveTo>
                  <a:pt x="256" y="0"/>
                </a:moveTo>
                <a:cubicBezTo>
                  <a:pt x="280" y="0"/>
                  <a:pt x="300" y="13"/>
                  <a:pt x="311" y="32"/>
                </a:cubicBezTo>
                <a:lnTo>
                  <a:pt x="320" y="32"/>
                </a:lnTo>
                <a:cubicBezTo>
                  <a:pt x="355" y="32"/>
                  <a:pt x="384" y="61"/>
                  <a:pt x="384" y="96"/>
                </a:cubicBezTo>
                <a:lnTo>
                  <a:pt x="384" y="448"/>
                </a:lnTo>
                <a:cubicBezTo>
                  <a:pt x="384" y="483"/>
                  <a:pt x="355" y="512"/>
                  <a:pt x="320" y="512"/>
                </a:cubicBezTo>
                <a:lnTo>
                  <a:pt x="64" y="512"/>
                </a:lnTo>
                <a:cubicBezTo>
                  <a:pt x="29" y="512"/>
                  <a:pt x="0" y="483"/>
                  <a:pt x="0" y="448"/>
                </a:cubicBezTo>
                <a:lnTo>
                  <a:pt x="0" y="96"/>
                </a:lnTo>
                <a:cubicBezTo>
                  <a:pt x="0" y="61"/>
                  <a:pt x="29" y="32"/>
                  <a:pt x="64" y="32"/>
                </a:cubicBezTo>
                <a:lnTo>
                  <a:pt x="73" y="32"/>
                </a:lnTo>
                <a:cubicBezTo>
                  <a:pt x="84" y="13"/>
                  <a:pt x="104" y="0"/>
                  <a:pt x="128" y="0"/>
                </a:cubicBezTo>
                <a:lnTo>
                  <a:pt x="256" y="0"/>
                </a:lnTo>
                <a:close/>
                <a:moveTo>
                  <a:pt x="283" y="213"/>
                </a:moveTo>
                <a:cubicBezTo>
                  <a:pt x="272" y="205"/>
                  <a:pt x="257" y="207"/>
                  <a:pt x="249" y="218"/>
                </a:cubicBezTo>
                <a:lnTo>
                  <a:pt x="164" y="336"/>
                </a:lnTo>
                <a:lnTo>
                  <a:pt x="137" y="308"/>
                </a:lnTo>
                <a:cubicBezTo>
                  <a:pt x="128" y="299"/>
                  <a:pt x="113" y="298"/>
                  <a:pt x="103" y="308"/>
                </a:cubicBezTo>
                <a:cubicBezTo>
                  <a:pt x="94" y="317"/>
                  <a:pt x="94" y="332"/>
                  <a:pt x="103" y="342"/>
                </a:cubicBezTo>
                <a:lnTo>
                  <a:pt x="149" y="390"/>
                </a:lnTo>
                <a:cubicBezTo>
                  <a:pt x="154" y="395"/>
                  <a:pt x="161" y="397"/>
                  <a:pt x="168" y="397"/>
                </a:cubicBezTo>
                <a:cubicBezTo>
                  <a:pt x="175" y="396"/>
                  <a:pt x="182" y="393"/>
                  <a:pt x="186" y="387"/>
                </a:cubicBezTo>
                <a:lnTo>
                  <a:pt x="288" y="246"/>
                </a:lnTo>
                <a:cubicBezTo>
                  <a:pt x="296" y="235"/>
                  <a:pt x="294" y="220"/>
                  <a:pt x="283" y="213"/>
                </a:cubicBezTo>
                <a:close/>
                <a:moveTo>
                  <a:pt x="136" y="64"/>
                </a:moveTo>
                <a:cubicBezTo>
                  <a:pt x="123" y="64"/>
                  <a:pt x="112" y="75"/>
                  <a:pt x="112" y="88"/>
                </a:cubicBezTo>
                <a:cubicBezTo>
                  <a:pt x="112" y="101"/>
                  <a:pt x="123" y="112"/>
                  <a:pt x="136" y="112"/>
                </a:cubicBezTo>
                <a:lnTo>
                  <a:pt x="248" y="112"/>
                </a:lnTo>
                <a:cubicBezTo>
                  <a:pt x="261" y="112"/>
                  <a:pt x="272" y="101"/>
                  <a:pt x="272" y="88"/>
                </a:cubicBezTo>
                <a:cubicBezTo>
                  <a:pt x="272" y="75"/>
                  <a:pt x="261" y="64"/>
                  <a:pt x="248" y="64"/>
                </a:cubicBezTo>
                <a:lnTo>
                  <a:pt x="136" y="64"/>
                </a:ln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7" name="card1t"/>
          <p:cNvSpPr txBox="1"/>
          <p:nvPr/>
        </p:nvSpPr>
        <p:spPr>
          <a:xfrm>
            <a:off x="1625600" y="2057400"/>
            <a:ext cx="4064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Shovel-ready</a:t>
            </a:r>
            <a:endParaRPr lang="en-US" sz="1600" noProof="1"/>
          </a:p>
        </p:txBody>
      </p:sp>
      <p:sp>
        <p:nvSpPr>
          <p:cNvPr id="8" name="card1d"/>
          <p:cNvSpPr txBox="1"/>
          <p:nvPr/>
        </p:nvSpPr>
        <p:spPr>
          <a:xfrm>
            <a:off x="1625600" y="24384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Stage 2 &amp; 3 of the school's VSBA-approved 2018 masterplan. No land to buy, no planning risk — funding is the only missing piece.</a:t>
            </a:r>
            <a:endParaRPr lang="en-US" sz="1300" noProof="1"/>
          </a:p>
        </p:txBody>
      </p:sp>
      <p:sp>
        <p:nvSpPr>
          <p:cNvPr id="9" name="card2"/>
          <p:cNvSpPr/>
          <p:nvPr/>
        </p:nvSpPr>
        <p:spPr>
          <a:xfrm>
            <a:off x="6197600" y="1778000"/>
            <a:ext cx="5384800" cy="20066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0" name="icon2"/>
          <p:cNvSpPr/>
          <p:nvPr>
            <p:extLst>
              <p:ext uri="{F5677B7D-0D2A-4D9B-9A5C-6D8D7D0E5A5D}">
                <pptd:icon encoding="base64url">eyJpY29uTmFtZSI6ImZhczpsYXllci1ncm91cCJ9</pptd:icon>
              </p:ext>
            </p:extLst>
          </p:nvPr>
        </p:nvSpPr>
        <p:spPr>
          <a:xfrm>
            <a:off x="6502400" y="2082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33" y="5"/>
                </a:moveTo>
                <a:cubicBezTo>
                  <a:pt x="247" y="-2"/>
                  <a:pt x="265" y="-2"/>
                  <a:pt x="280" y="5"/>
                </a:cubicBezTo>
                <a:lnTo>
                  <a:pt x="498" y="106"/>
                </a:lnTo>
                <a:cubicBezTo>
                  <a:pt x="507" y="110"/>
                  <a:pt x="512" y="119"/>
                  <a:pt x="512" y="128"/>
                </a:cubicBezTo>
                <a:cubicBezTo>
                  <a:pt x="512" y="137"/>
                  <a:pt x="507" y="146"/>
                  <a:pt x="498" y="150"/>
                </a:cubicBezTo>
                <a:lnTo>
                  <a:pt x="280" y="251"/>
                </a:lnTo>
                <a:cubicBezTo>
                  <a:pt x="265" y="258"/>
                  <a:pt x="247" y="258"/>
                  <a:pt x="233" y="251"/>
                </a:cubicBezTo>
                <a:lnTo>
                  <a:pt x="14" y="150"/>
                </a:lnTo>
                <a:cubicBezTo>
                  <a:pt x="5" y="146"/>
                  <a:pt x="0" y="137"/>
                  <a:pt x="0" y="128"/>
                </a:cubicBezTo>
                <a:cubicBezTo>
                  <a:pt x="0" y="119"/>
                  <a:pt x="5" y="110"/>
                  <a:pt x="14" y="106"/>
                </a:cubicBezTo>
                <a:lnTo>
                  <a:pt x="233" y="5"/>
                </a:lnTo>
                <a:close/>
              </a:path>
              <a:path w="512" h="512">
                <a:moveTo>
                  <a:pt x="48" y="218"/>
                </a:moveTo>
                <a:lnTo>
                  <a:pt x="212" y="294"/>
                </a:lnTo>
                <a:cubicBezTo>
                  <a:pt x="240" y="307"/>
                  <a:pt x="272" y="307"/>
                  <a:pt x="300" y="294"/>
                </a:cubicBezTo>
                <a:lnTo>
                  <a:pt x="464" y="218"/>
                </a:lnTo>
                <a:lnTo>
                  <a:pt x="498" y="234"/>
                </a:lnTo>
                <a:cubicBezTo>
                  <a:pt x="507" y="238"/>
                  <a:pt x="512" y="247"/>
                  <a:pt x="512" y="256"/>
                </a:cubicBezTo>
                <a:cubicBezTo>
                  <a:pt x="512" y="265"/>
                  <a:pt x="507" y="274"/>
                  <a:pt x="498" y="278"/>
                </a:cubicBezTo>
                <a:lnTo>
                  <a:pt x="280" y="379"/>
                </a:lnTo>
                <a:cubicBezTo>
                  <a:pt x="265" y="386"/>
                  <a:pt x="247" y="386"/>
                  <a:pt x="233" y="379"/>
                </a:cubicBezTo>
                <a:lnTo>
                  <a:pt x="14" y="278"/>
                </a:lnTo>
                <a:cubicBezTo>
                  <a:pt x="5" y="274"/>
                  <a:pt x="0" y="265"/>
                  <a:pt x="0" y="256"/>
                </a:cubicBezTo>
                <a:cubicBezTo>
                  <a:pt x="0" y="247"/>
                  <a:pt x="5" y="238"/>
                  <a:pt x="14" y="234"/>
                </a:cubicBezTo>
                <a:lnTo>
                  <a:pt x="48" y="218"/>
                </a:lnTo>
                <a:close/>
              </a:path>
              <a:path w="512" h="512">
                <a:moveTo>
                  <a:pt x="14" y="362"/>
                </a:moveTo>
                <a:lnTo>
                  <a:pt x="48" y="346"/>
                </a:lnTo>
                <a:lnTo>
                  <a:pt x="212" y="422"/>
                </a:lnTo>
                <a:cubicBezTo>
                  <a:pt x="240" y="435"/>
                  <a:pt x="272" y="435"/>
                  <a:pt x="300" y="422"/>
                </a:cubicBezTo>
                <a:lnTo>
                  <a:pt x="464" y="346"/>
                </a:lnTo>
                <a:lnTo>
                  <a:pt x="498" y="362"/>
                </a:lnTo>
                <a:cubicBezTo>
                  <a:pt x="507" y="366"/>
                  <a:pt x="512" y="375"/>
                  <a:pt x="512" y="384"/>
                </a:cubicBezTo>
                <a:cubicBezTo>
                  <a:pt x="512" y="393"/>
                  <a:pt x="507" y="402"/>
                  <a:pt x="498" y="406"/>
                </a:cubicBezTo>
                <a:lnTo>
                  <a:pt x="279" y="507"/>
                </a:lnTo>
                <a:cubicBezTo>
                  <a:pt x="265" y="514"/>
                  <a:pt x="247" y="514"/>
                  <a:pt x="232" y="507"/>
                </a:cubicBezTo>
                <a:lnTo>
                  <a:pt x="14" y="406"/>
                </a:lnTo>
                <a:cubicBezTo>
                  <a:pt x="5" y="402"/>
                  <a:pt x="0" y="393"/>
                  <a:pt x="0" y="384"/>
                </a:cubicBezTo>
                <a:cubicBezTo>
                  <a:pt x="0" y="375"/>
                  <a:pt x="5" y="366"/>
                  <a:pt x="14" y="362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1" name="card2t"/>
          <p:cNvSpPr txBox="1"/>
          <p:nvPr/>
        </p:nvSpPr>
        <p:spPr>
          <a:xfrm>
            <a:off x="7213600" y="2057400"/>
            <a:ext cx="4064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One structure, five uses</a:t>
            </a:r>
            <a:endParaRPr lang="en-US" sz="1600" noProof="1"/>
          </a:p>
        </p:txBody>
      </p:sp>
      <p:sp>
        <p:nvSpPr>
          <p:cNvPr id="12" name="card2d"/>
          <p:cNvSpPr txBox="1"/>
          <p:nvPr/>
        </p:nvSpPr>
        <p:spPr>
          <a:xfrm>
            <a:off x="7213600" y="24384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PE, the arts, OSHC, canteen and community sport in a single building — the hardest-working square metres a primary school can build.</a:t>
            </a:r>
            <a:endParaRPr lang="en-US" sz="1300" noProof="1"/>
          </a:p>
        </p:txBody>
      </p:sp>
      <p:sp>
        <p:nvSpPr>
          <p:cNvPr id="13" name="card3"/>
          <p:cNvSpPr/>
          <p:nvPr/>
        </p:nvSpPr>
        <p:spPr>
          <a:xfrm>
            <a:off x="609600" y="3987800"/>
            <a:ext cx="5384800" cy="20066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4" name="icon3"/>
          <p:cNvSpPr/>
          <p:nvPr>
            <p:extLst>
              <p:ext uri="{F5677B7D-0D2A-4D9B-9A5C-6D8D7D0E5A5D}">
                <pptd:icon encoding="base64url">eyJpY29uTmFtZSI6ImZhczpoYW1tZXIifQ</pptd:icon>
              </p:ext>
            </p:extLst>
          </p:nvPr>
        </p:nvSpPr>
        <p:spPr>
          <a:xfrm>
            <a:off x="914400" y="4292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640" h="512">
                <a:moveTo>
                  <a:pt x="247" y="18"/>
                </a:moveTo>
                <a:lnTo>
                  <a:pt x="271" y="4"/>
                </a:lnTo>
                <a:cubicBezTo>
                  <a:pt x="293" y="-9"/>
                  <a:pt x="317" y="-16"/>
                  <a:pt x="343" y="-16"/>
                </a:cubicBezTo>
                <a:cubicBezTo>
                  <a:pt x="379" y="-16"/>
                  <a:pt x="415" y="-1"/>
                  <a:pt x="441" y="25"/>
                </a:cubicBezTo>
                <a:lnTo>
                  <a:pt x="505" y="89"/>
                </a:lnTo>
                <a:cubicBezTo>
                  <a:pt x="520" y="104"/>
                  <a:pt x="528" y="124"/>
                  <a:pt x="528" y="145"/>
                </a:cubicBezTo>
                <a:lnTo>
                  <a:pt x="528" y="176"/>
                </a:lnTo>
                <a:lnTo>
                  <a:pt x="548" y="196"/>
                </a:lnTo>
                <a:lnTo>
                  <a:pt x="548" y="196"/>
                </a:lnTo>
                <a:cubicBezTo>
                  <a:pt x="563" y="180"/>
                  <a:pt x="589" y="180"/>
                  <a:pt x="604" y="196"/>
                </a:cubicBezTo>
                <a:cubicBezTo>
                  <a:pt x="620" y="211"/>
                  <a:pt x="620" y="237"/>
                  <a:pt x="604" y="252"/>
                </a:cubicBezTo>
                <a:lnTo>
                  <a:pt x="540" y="316"/>
                </a:lnTo>
                <a:cubicBezTo>
                  <a:pt x="525" y="332"/>
                  <a:pt x="499" y="332"/>
                  <a:pt x="484" y="316"/>
                </a:cubicBezTo>
                <a:cubicBezTo>
                  <a:pt x="468" y="301"/>
                  <a:pt x="468" y="276"/>
                  <a:pt x="484" y="260"/>
                </a:cubicBezTo>
                <a:lnTo>
                  <a:pt x="464" y="240"/>
                </a:lnTo>
                <a:lnTo>
                  <a:pt x="433" y="240"/>
                </a:lnTo>
                <a:cubicBezTo>
                  <a:pt x="412" y="240"/>
                  <a:pt x="392" y="232"/>
                  <a:pt x="377" y="217"/>
                </a:cubicBezTo>
                <a:lnTo>
                  <a:pt x="327" y="168"/>
                </a:lnTo>
                <a:cubicBezTo>
                  <a:pt x="312" y="153"/>
                  <a:pt x="304" y="132"/>
                  <a:pt x="304" y="111"/>
                </a:cubicBezTo>
                <a:lnTo>
                  <a:pt x="304" y="98"/>
                </a:lnTo>
                <a:cubicBezTo>
                  <a:pt x="304" y="87"/>
                  <a:pt x="298" y="77"/>
                  <a:pt x="289" y="71"/>
                </a:cubicBezTo>
                <a:lnTo>
                  <a:pt x="247" y="46"/>
                </a:lnTo>
                <a:cubicBezTo>
                  <a:pt x="237" y="40"/>
                  <a:pt x="237" y="25"/>
                  <a:pt x="247" y="18"/>
                </a:cubicBezTo>
                <a:close/>
                <a:moveTo>
                  <a:pt x="51" y="403"/>
                </a:moveTo>
                <a:lnTo>
                  <a:pt x="273" y="181"/>
                </a:lnTo>
                <a:lnTo>
                  <a:pt x="363" y="271"/>
                </a:lnTo>
                <a:lnTo>
                  <a:pt x="141" y="493"/>
                </a:lnTo>
                <a:cubicBezTo>
                  <a:pt x="116" y="518"/>
                  <a:pt x="76" y="518"/>
                  <a:pt x="51" y="493"/>
                </a:cubicBezTo>
                <a:cubicBezTo>
                  <a:pt x="26" y="468"/>
                  <a:pt x="26" y="428"/>
                  <a:pt x="51" y="403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5" name="icon2guard"/>
          <p:cNvSpPr txBox="1"/>
          <p:nvPr/>
        </p:nvSpPr>
        <p:spPr>
          <a:xfrm>
            <a:off x="1625600" y="4267200"/>
            <a:ext cx="4064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A durable fix, not a patch</a:t>
            </a:r>
            <a:endParaRPr lang="en-US" sz="1600" noProof="1"/>
          </a:p>
        </p:txBody>
      </p:sp>
      <p:sp>
        <p:nvSpPr>
          <p:cNvPr id="16" name="card3d"/>
          <p:cNvSpPr txBox="1"/>
          <p:nvPr/>
        </p:nvSpPr>
        <p:spPr>
          <a:xfrm>
            <a:off x="1625600" y="46482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The 1996 hall's sub-floor plumbing is failing. Replacement ends the cycle of sunk-cost repairs.</a:t>
            </a:r>
            <a:endParaRPr lang="en-US" sz="1300" noProof="1"/>
          </a:p>
        </p:txBody>
      </p:sp>
      <p:sp>
        <p:nvSpPr>
          <p:cNvPr id="17" name="card4"/>
          <p:cNvSpPr/>
          <p:nvPr/>
        </p:nvSpPr>
        <p:spPr>
          <a:xfrm>
            <a:off x="6197600" y="3987800"/>
            <a:ext cx="5384800" cy="20066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8" name="icon4"/>
          <p:cNvSpPr/>
          <p:nvPr>
            <p:extLst>
              <p:ext uri="{F5677B7D-0D2A-4D9B-9A5C-6D8D7D0E5A5D}">
                <pptd:icon encoding="base64url">eyJpY29uTmFtZSI6ImZhczpjb2lucyJ9</pptd:icon>
              </p:ext>
            </p:extLst>
          </p:nvPr>
        </p:nvSpPr>
        <p:spPr>
          <a:xfrm>
            <a:off x="6502400" y="4292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128" y="96"/>
                </a:moveTo>
                <a:lnTo>
                  <a:pt x="128" y="80"/>
                </a:lnTo>
                <a:cubicBezTo>
                  <a:pt x="128" y="36"/>
                  <a:pt x="214" y="0"/>
                  <a:pt x="320" y="0"/>
                </a:cubicBezTo>
                <a:cubicBezTo>
                  <a:pt x="426" y="0"/>
                  <a:pt x="512" y="36"/>
                  <a:pt x="512" y="80"/>
                </a:cubicBezTo>
                <a:lnTo>
                  <a:pt x="512" y="96"/>
                </a:lnTo>
                <a:cubicBezTo>
                  <a:pt x="512" y="127"/>
                  <a:pt x="471" y="153"/>
                  <a:pt x="410" y="167"/>
                </a:cubicBezTo>
                <a:cubicBezTo>
                  <a:pt x="408" y="164"/>
                  <a:pt x="405" y="161"/>
                  <a:pt x="403" y="159"/>
                </a:cubicBezTo>
                <a:cubicBezTo>
                  <a:pt x="387" y="143"/>
                  <a:pt x="367" y="132"/>
                  <a:pt x="346" y="123"/>
                </a:cubicBezTo>
                <a:cubicBezTo>
                  <a:pt x="304" y="106"/>
                  <a:pt x="250" y="96"/>
                  <a:pt x="192" y="96"/>
                </a:cubicBezTo>
                <a:cubicBezTo>
                  <a:pt x="170" y="96"/>
                  <a:pt x="149" y="98"/>
                  <a:pt x="128" y="100"/>
                </a:cubicBezTo>
                <a:cubicBezTo>
                  <a:pt x="128" y="99"/>
                  <a:pt x="128" y="97"/>
                  <a:pt x="128" y="96"/>
                </a:cubicBezTo>
                <a:close/>
              </a:path>
              <a:path w="512" h="512">
                <a:moveTo>
                  <a:pt x="432" y="353"/>
                </a:moveTo>
                <a:lnTo>
                  <a:pt x="432" y="307"/>
                </a:lnTo>
                <a:cubicBezTo>
                  <a:pt x="447" y="303"/>
                  <a:pt x="461" y="298"/>
                  <a:pt x="474" y="293"/>
                </a:cubicBezTo>
                <a:cubicBezTo>
                  <a:pt x="487" y="287"/>
                  <a:pt x="500" y="281"/>
                  <a:pt x="512" y="273"/>
                </a:cubicBezTo>
                <a:lnTo>
                  <a:pt x="512" y="288"/>
                </a:lnTo>
                <a:cubicBezTo>
                  <a:pt x="512" y="315"/>
                  <a:pt x="481" y="339"/>
                  <a:pt x="432" y="353"/>
                </a:cubicBezTo>
                <a:close/>
              </a:path>
              <a:path w="512" h="512">
                <a:moveTo>
                  <a:pt x="432" y="257"/>
                </a:moveTo>
                <a:lnTo>
                  <a:pt x="432" y="224"/>
                </a:lnTo>
                <a:cubicBezTo>
                  <a:pt x="432" y="220"/>
                  <a:pt x="432" y="215"/>
                  <a:pt x="431" y="211"/>
                </a:cubicBezTo>
                <a:cubicBezTo>
                  <a:pt x="447" y="207"/>
                  <a:pt x="461" y="202"/>
                  <a:pt x="474" y="197"/>
                </a:cubicBezTo>
                <a:cubicBezTo>
                  <a:pt x="487" y="191"/>
                  <a:pt x="500" y="185"/>
                  <a:pt x="512" y="177"/>
                </a:cubicBezTo>
                <a:lnTo>
                  <a:pt x="512" y="192"/>
                </a:lnTo>
                <a:cubicBezTo>
                  <a:pt x="512" y="219"/>
                  <a:pt x="481" y="242"/>
                  <a:pt x="432" y="257"/>
                </a:cubicBezTo>
                <a:close/>
              </a:path>
              <a:path w="512" h="512">
                <a:moveTo>
                  <a:pt x="0" y="240"/>
                </a:moveTo>
                <a:lnTo>
                  <a:pt x="0" y="224"/>
                </a:lnTo>
                <a:cubicBezTo>
                  <a:pt x="0" y="180"/>
                  <a:pt x="86" y="144"/>
                  <a:pt x="192" y="144"/>
                </a:cubicBezTo>
                <a:cubicBezTo>
                  <a:pt x="298" y="144"/>
                  <a:pt x="384" y="180"/>
                  <a:pt x="384" y="224"/>
                </a:cubicBezTo>
                <a:lnTo>
                  <a:pt x="384" y="240"/>
                </a:lnTo>
                <a:cubicBezTo>
                  <a:pt x="384" y="284"/>
                  <a:pt x="298" y="320"/>
                  <a:pt x="192" y="320"/>
                </a:cubicBezTo>
                <a:cubicBezTo>
                  <a:pt x="86" y="320"/>
                  <a:pt x="0" y="284"/>
                  <a:pt x="0" y="240"/>
                </a:cubicBezTo>
                <a:close/>
              </a:path>
              <a:path w="512" h="512">
                <a:moveTo>
                  <a:pt x="384" y="336"/>
                </a:moveTo>
                <a:cubicBezTo>
                  <a:pt x="384" y="380"/>
                  <a:pt x="298" y="416"/>
                  <a:pt x="192" y="416"/>
                </a:cubicBezTo>
                <a:cubicBezTo>
                  <a:pt x="86" y="416"/>
                  <a:pt x="0" y="380"/>
                  <a:pt x="0" y="336"/>
                </a:cubicBezTo>
                <a:lnTo>
                  <a:pt x="0" y="321"/>
                </a:lnTo>
                <a:cubicBezTo>
                  <a:pt x="12" y="329"/>
                  <a:pt x="25" y="335"/>
                  <a:pt x="38" y="341"/>
                </a:cubicBezTo>
                <a:cubicBezTo>
                  <a:pt x="80" y="358"/>
                  <a:pt x="134" y="368"/>
                  <a:pt x="192" y="368"/>
                </a:cubicBezTo>
                <a:cubicBezTo>
                  <a:pt x="250" y="368"/>
                  <a:pt x="304" y="358"/>
                  <a:pt x="346" y="341"/>
                </a:cubicBezTo>
                <a:cubicBezTo>
                  <a:pt x="359" y="335"/>
                  <a:pt x="372" y="329"/>
                  <a:pt x="384" y="321"/>
                </a:cubicBezTo>
                <a:lnTo>
                  <a:pt x="384" y="336"/>
                </a:lnTo>
                <a:close/>
              </a:path>
              <a:path w="512" h="512">
                <a:moveTo>
                  <a:pt x="384" y="417"/>
                </a:moveTo>
                <a:lnTo>
                  <a:pt x="384" y="432"/>
                </a:lnTo>
                <a:cubicBezTo>
                  <a:pt x="384" y="476"/>
                  <a:pt x="298" y="512"/>
                  <a:pt x="192" y="512"/>
                </a:cubicBezTo>
                <a:cubicBezTo>
                  <a:pt x="86" y="512"/>
                  <a:pt x="0" y="476"/>
                  <a:pt x="0" y="432"/>
                </a:cubicBezTo>
                <a:lnTo>
                  <a:pt x="0" y="417"/>
                </a:lnTo>
                <a:cubicBezTo>
                  <a:pt x="12" y="425"/>
                  <a:pt x="25" y="431"/>
                  <a:pt x="38" y="437"/>
                </a:cubicBezTo>
                <a:cubicBezTo>
                  <a:pt x="80" y="454"/>
                  <a:pt x="134" y="464"/>
                  <a:pt x="192" y="464"/>
                </a:cubicBezTo>
                <a:cubicBezTo>
                  <a:pt x="250" y="464"/>
                  <a:pt x="304" y="454"/>
                  <a:pt x="346" y="437"/>
                </a:cubicBezTo>
                <a:cubicBezTo>
                  <a:pt x="359" y="431"/>
                  <a:pt x="372" y="425"/>
                  <a:pt x="384" y="417"/>
                </a:cubicBezTo>
                <a:close/>
              </a:path>
            </a:pathLst>
          </a:custGeom>
          <a:solidFill>
            <a:srgbClr val="7A1F2B"/>
          </a:solidFill>
          <a:ln>
            <a:noFill/>
          </a:ln>
        </p:spPr>
      </p:sp>
      <p:sp>
        <p:nvSpPr>
          <p:cNvPr id="19" name="card4t"/>
          <p:cNvSpPr txBox="1"/>
          <p:nvPr/>
        </p:nvSpPr>
        <p:spPr>
          <a:xfrm>
            <a:off x="7213600" y="4267200"/>
            <a:ext cx="40640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A rounding error, statewide</a:t>
            </a:r>
            <a:endParaRPr lang="en-US" sz="1600" noProof="1"/>
          </a:p>
        </p:txBody>
      </p:sp>
      <p:sp>
        <p:nvSpPr>
          <p:cNvPr id="20" name="card4d"/>
          <p:cNvSpPr txBox="1"/>
          <p:nvPr/>
        </p:nvSpPr>
        <p:spPr>
          <a:xfrm>
            <a:off x="7213600" y="4648200"/>
            <a:ext cx="4064000" cy="1143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A full-sized gym costs less than 0.01% of the State's $14.9 billion school building program — small for government, transformative here.</a:t>
            </a:r>
            <a:endParaRPr lang="en-US" sz="1300" noProof="1"/>
          </a:p>
        </p:txBody>
      </p:sp>
      <p:sp>
        <p:nvSpPr>
          <p:cNvPr id="21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2" name="footer"/>
          <p:cNvSpPr txBox="1"/>
          <p:nvPr/>
        </p:nvSpPr>
        <p:spPr>
          <a:xfrm>
            <a:off x="609600" y="64770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Primary School — The New Gym Campaign</a:t>
            </a:r>
            <a:endParaRPr lang="en-US" sz="1100" noProof="1"/>
          </a:p>
        </p:txBody>
      </p:sp>
      <p:sp>
        <p:nvSpPr>
          <p:cNvPr id="23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14</a:t>
            </a:r>
            <a:endParaRPr lang="en-US" sz="1100" noProof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7A1F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6096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ASK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939800"/>
            <a:ext cx="109728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200" noProof="1" b="1">
                <a:solidFill>
                  <a:srgbClr val="FFFFFF"/>
                </a:solidFill>
                <a:latin typeface="MiSans"/>
                <a:ea typeface="MiSans"/>
              </a:rPr>
              <a:t>Fund the New Gym in the 2027–28 State Budget</a:t>
            </a:r>
            <a:endParaRPr lang="en-US" sz="3200" noProof="1"/>
          </a:p>
        </p:txBody>
      </p:sp>
      <p:sp>
        <p:nvSpPr>
          <p:cNvPr id="4" name="body"/>
          <p:cNvSpPr txBox="1"/>
          <p:nvPr/>
        </p:nvSpPr>
        <p:spPr>
          <a:xfrm>
            <a:off x="609600" y="1600200"/>
            <a:ext cx="10160000" cy="889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600" noProof="1">
                <a:solidFill>
                  <a:srgbClr val="F3E6E8"/>
                </a:solidFill>
                <a:latin typeface="MiSans"/>
                <a:ea typeface="MiSans"/>
              </a:rPr>
              <a:t>Fund Stage 2 &amp; 3 of Murrumbeena Primary School's VSBA-approved masterplan — classroom expansion and a full-sized gym for 550+ students, and a year-round sport and community asset for the district.</a:t>
            </a:r>
            <a:endParaRPr lang="en-US" sz="1600" noProof="1"/>
          </a:p>
        </p:txBody>
      </p:sp>
      <p:sp>
        <p:nvSpPr>
          <p:cNvPr id="5" name="goldbar"/>
          <p:cNvSpPr/>
          <p:nvPr/>
        </p:nvSpPr>
        <p:spPr>
          <a:xfrm>
            <a:off x="609600" y="25400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6" name="vagol"/>
          <p:cNvSpPr txBox="1"/>
          <p:nvPr/>
        </p:nvSpPr>
        <p:spPr>
          <a:xfrm>
            <a:off x="609600" y="2692400"/>
            <a:ext cx="109728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150" noProof="1" i="1">
                <a:solidFill>
                  <a:srgbClr val="E3C7CB"/>
                </a:solidFill>
                <a:latin typeface="MiSans"/>
                <a:ea typeface="MiSans"/>
              </a:rPr>
              <a:t>Victoria's Auditor-General (2026): upgrade priorities can hinge on community advocacy and an "active local member" — and election commitments bypass the queue entirely. This campaign is how Murrumbeena becomes one.</a:t>
            </a:r>
            <a:endParaRPr lang="en-US" sz="1150" noProof="1"/>
          </a:p>
        </p:txBody>
      </p:sp>
      <p:sp>
        <p:nvSpPr>
          <p:cNvPr id="7" name="q1card"/>
          <p:cNvSpPr/>
          <p:nvPr/>
        </p:nvSpPr>
        <p:spPr>
          <a:xfrm>
            <a:off x="609600" y="3225800"/>
            <a:ext cx="10972800" cy="12192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8" name="q1bar"/>
          <p:cNvSpPr/>
          <p:nvPr/>
        </p:nvSpPr>
        <p:spPr>
          <a:xfrm>
            <a:off x="609600" y="3225800"/>
            <a:ext cx="76200" cy="12192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9" name="q1text"/>
          <p:cNvSpPr txBox="1"/>
          <p:nvPr/>
        </p:nvSpPr>
        <p:spPr>
          <a:xfrm>
            <a:off x="1016000" y="3403600"/>
            <a:ext cx="10160000" cy="863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50000"/>
              </a:lnSpc>
            </a:pPr>
            <a:r>
              <a:rPr lang="en-US" sz="1800" noProof="1" i="1">
                <a:solidFill>
                  <a:srgbClr val="7A1F2B"/>
                </a:solidFill>
                <a:latin typeface="MiSans"/>
                <a:ea typeface="MiSans"/>
              </a:rPr>
              <a:t>"A bipartisan funding commitment is not costly to governments but great for the election result."</a:t>
            </a:r>
            <a:endParaRPr lang="en-US" sz="1800" noProof="1"/>
          </a:p>
        </p:txBody>
      </p:sp>
      <p:sp>
        <p:nvSpPr>
          <p:cNvPr id="10" name="q2card"/>
          <p:cNvSpPr/>
          <p:nvPr/>
        </p:nvSpPr>
        <p:spPr>
          <a:xfrm>
            <a:off x="609600" y="4648200"/>
            <a:ext cx="10972800" cy="12192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1" name="q2bar"/>
          <p:cNvSpPr/>
          <p:nvPr/>
        </p:nvSpPr>
        <p:spPr>
          <a:xfrm>
            <a:off x="609600" y="4648200"/>
            <a:ext cx="76200" cy="12192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2" name="q2text"/>
          <p:cNvSpPr txBox="1"/>
          <p:nvPr/>
        </p:nvSpPr>
        <p:spPr>
          <a:xfrm>
            <a:off x="1016000" y="4826000"/>
            <a:ext cx="10160000" cy="863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50000"/>
              </a:lnSpc>
            </a:pPr>
            <a:r>
              <a:rPr lang="en-US" sz="1800" noProof="1" i="1">
                <a:solidFill>
                  <a:srgbClr val="7A1F2B"/>
                </a:solidFill>
                <a:latin typeface="MiSans"/>
                <a:ea typeface="MiSans"/>
              </a:rPr>
              <a:t>"This is the kind of decision a government never regrets and a community never forgets."</a:t>
            </a:r>
            <a:endParaRPr lang="en-US" sz="1800" noProof="1"/>
          </a:p>
        </p:txBody>
      </p:sp>
      <p:sp>
        <p:nvSpPr>
          <p:cNvPr id="13" name="footer"/>
          <p:cNvSpPr txBox="1"/>
          <p:nvPr/>
        </p:nvSpPr>
        <p:spPr>
          <a:xfrm>
            <a:off x="609600" y="6350000"/>
            <a:ext cx="109728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D9B8BC"/>
                </a:solidFill>
                <a:latin typeface="MiSans"/>
                <a:ea typeface="MiSans"/>
              </a:rPr>
              <a:t>Murrumbeena Primary School Council — The New Gym Campaign · murrumbeenaps.vic.edu.au</a:t>
            </a:r>
            <a:endParaRPr lang="en-US" sz="1100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OUR STORY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8890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A Century Built by Parents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pic>
        <p:nvPicPr>
          <p:cNvPr id="5" name="photo"/>
          <p:cNvPicPr/>
          <p:nvPr/>
        </p:nvPicPr>
        <p:blipFill>
          <a:blip r:embed="rId2"/>
          <a:srcRect l="43" r="43"/>
          <a:stretch>
            <a:fillRect/>
          </a:stretch>
        </p:blipFill>
        <p:spPr>
          <a:xfrm>
            <a:off x="609600" y="1778000"/>
            <a:ext cx="3810000" cy="2794000"/>
          </a:xfrm>
          <a:prstGeom prst="rect">
            <a:avLst/>
          </a:prstGeom>
          <a:ln>
            <a:noFill/>
          </a:ln>
          <a:effectLst>
            <a:outerShdw blurRad="101600" dist="38100" dir="5400000" sx="100000" sy="100000" kx="0" ky="0" algn="bl" rotWithShape="0">
              <a:srgbClr val="000000">
                <a:alpha val="13333"/>
              </a:srgbClr>
            </a:outerShdw>
          </a:effectLst>
        </p:spPr>
      </p:pic>
      <p:sp>
        <p:nvSpPr>
          <p:cNvPr id="6" name="photo-border"/>
          <p:cNvSpPr/>
          <p:nvPr/>
        </p:nvSpPr>
        <p:spPr>
          <a:xfrm>
            <a:off x="609600" y="1778000"/>
            <a:ext cx="3810000" cy="27940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sp>
        <p:nvSpPr>
          <p:cNvPr id="7" name="photocaption"/>
          <p:cNvSpPr txBox="1"/>
          <p:nvPr/>
        </p:nvSpPr>
        <p:spPr>
          <a:xfrm>
            <a:off x="609600" y="4648200"/>
            <a:ext cx="381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State School, 1919</a:t>
            </a:r>
            <a:endParaRPr lang="en-US" sz="1100" noProof="1"/>
          </a:p>
        </p:txBody>
      </p:sp>
      <p:sp>
        <p:nvSpPr>
          <p:cNvPr id="8" name="timeline"/>
          <p:cNvSpPr txBox="1"/>
          <p:nvPr/>
        </p:nvSpPr>
        <p:spPr>
          <a:xfrm>
            <a:off x="4978400" y="1752600"/>
            <a:ext cx="6604000" cy="330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1919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the school opens its doors to Murrumbeena families</a:t>
            </a:r>
            <a:endParaRPr lang="en-US" sz="1500" noProof="1"/>
          </a:p>
          <a:p>
            <a:pPr>
              <a:lnSpc>
                <a:spcPct val="140000"/>
              </a:lnSpc>
              <a:spcBef>
                <a:spcPts val="1400"/>
              </a:spcBef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1929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swimming pool built with parent funds</a:t>
            </a:r>
            <a:endParaRPr lang="en-US" sz="1500" noProof="1"/>
          </a:p>
          <a:p>
            <a:pPr>
              <a:lnSpc>
                <a:spcPct val="140000"/>
              </a:lnSpc>
              <a:spcBef>
                <a:spcPts val="1400"/>
              </a:spcBef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1990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pool heating paid for by the school fete</a:t>
            </a:r>
            <a:endParaRPr lang="en-US" sz="1500" noProof="1"/>
          </a:p>
          <a:p>
            <a:pPr>
              <a:lnSpc>
                <a:spcPct val="140000"/>
              </a:lnSpc>
              <a:spcBef>
                <a:spcPts val="1400"/>
              </a:spcBef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1992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amphitheatre built by the community</a:t>
            </a:r>
            <a:endParaRPr lang="en-US" sz="1500" noProof="1"/>
          </a:p>
          <a:p>
            <a:pPr>
              <a:lnSpc>
                <a:spcPct val="140000"/>
              </a:lnSpc>
              <a:spcBef>
                <a:spcPts val="1400"/>
              </a:spcBef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1996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</a:t>
            </a:r>
            <a:r>
              <a:rPr lang="en-US" sz="1500" noProof="1" b="1">
                <a:solidFill>
                  <a:srgbClr val="2E2A29"/>
                </a:solidFill>
                <a:latin typeface="MiSans"/>
                <a:ea typeface="MiSans"/>
              </a:rPr>
              <a:t>school hall built with 100% parent donations</a:t>
            </a:r>
            <a:endParaRPr lang="en-US" sz="1500" noProof="1"/>
          </a:p>
          <a:p>
            <a:pPr>
              <a:lnSpc>
                <a:spcPct val="140000"/>
              </a:lnSpc>
              <a:spcBef>
                <a:spcPts val="1400"/>
              </a:spcBef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2025</a:t>
            </a:r>
            <a:r>
              <a:rPr lang="en-US" sz="1500" noProof="1">
                <a:solidFill>
                  <a:srgbClr val="2E2A29"/>
                </a:solidFill>
                <a:latin typeface="MiSans"/>
                <a:ea typeface="MiSans"/>
              </a:rPr>
              <a:t> — nearly </a:t>
            </a:r>
            <a:r>
              <a:rPr lang="en-US" sz="1500" noProof="1" b="1">
                <a:solidFill>
                  <a:srgbClr val="2E2A29"/>
                </a:solidFill>
                <a:latin typeface="MiSans"/>
                <a:ea typeface="MiSans"/>
              </a:rPr>
              <a:t>$1 million raised locally in a single year</a:t>
            </a:r>
            <a:endParaRPr lang="en-US" sz="1500" noProof="1"/>
          </a:p>
        </p:txBody>
      </p:sp>
      <p:sp>
        <p:nvSpPr>
          <p:cNvPr id="9" name="closing"/>
          <p:cNvSpPr txBox="1"/>
          <p:nvPr/>
        </p:nvSpPr>
        <p:spPr>
          <a:xfrm>
            <a:off x="4978400" y="5232400"/>
            <a:ext cx="6604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500" noProof="1" i="1">
                <a:solidFill>
                  <a:srgbClr val="7A1F2B"/>
                </a:solidFill>
                <a:latin typeface="MiSans"/>
                <a:ea typeface="MiSans"/>
              </a:rPr>
              <a:t>Generations of Murrumbeena families have built this school with their own hands. The hall was their proudest gift — a full-sized gym is now our most urgent need.</a:t>
            </a:r>
            <a:endParaRPr lang="en-US" sz="1500" noProof="1"/>
          </a:p>
        </p:txBody>
      </p:sp>
      <p:sp>
        <p:nvSpPr>
          <p:cNvPr id="10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1" name="footer"/>
          <p:cNvSpPr txBox="1"/>
          <p:nvPr/>
        </p:nvSpPr>
        <p:spPr>
          <a:xfrm>
            <a:off x="609600" y="64770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Primary School — The New Gym Campaign</a:t>
            </a:r>
            <a:endParaRPr lang="en-US" sz="1100" noProof="1"/>
          </a:p>
        </p:txBody>
      </p:sp>
      <p:sp>
        <p:nvSpPr>
          <p:cNvPr id="12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2</a:t>
            </a:r>
            <a:endParaRPr lang="en-US" sz="1100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CASE AT A GLANCE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906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Twelve Arguments, One Conclusion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col1head"/>
          <p:cNvSpPr/>
          <p:nvPr/>
        </p:nvSpPr>
        <p:spPr>
          <a:xfrm>
            <a:off x="609600" y="1574800"/>
            <a:ext cx="3454400" cy="4064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6" name="col1headt"/>
          <p:cNvSpPr txBox="1"/>
          <p:nvPr/>
        </p:nvSpPr>
        <p:spPr>
          <a:xfrm>
            <a:off x="609600" y="1574800"/>
            <a:ext cx="34544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300" noProof="1" b="1" spc="200" kern="0">
                <a:solidFill>
                  <a:srgbClr val="FFFFFF"/>
                </a:solidFill>
                <a:latin typeface="MiSans"/>
                <a:ea typeface="MiSans"/>
              </a:rPr>
              <a:t>CORE</a:t>
            </a:r>
            <a:endParaRPr lang="en-US" sz="1300" noProof="1"/>
          </a:p>
        </p:txBody>
      </p:sp>
      <p:sp>
        <p:nvSpPr>
          <p:cNvPr id="7" name="col1body"/>
          <p:cNvSpPr/>
          <p:nvPr/>
        </p:nvSpPr>
        <p:spPr>
          <a:xfrm>
            <a:off x="609600" y="1981200"/>
            <a:ext cx="3454400" cy="37592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8" name="col1text"/>
          <p:cNvSpPr txBox="1"/>
          <p:nvPr/>
        </p:nvSpPr>
        <p:spPr>
          <a:xfrm>
            <a:off x="787400" y="2159000"/>
            <a:ext cx="3098800" cy="3454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200" noProof="1" b="1">
                <a:solidFill>
                  <a:srgbClr val="2E2A29"/>
                </a:solidFill>
                <a:latin typeface="MiSans"/>
                <a:ea typeface="MiSans"/>
              </a:rPr>
              <a:t>Gym-space equity</a:t>
            </a: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 — 0.72 m² of indoor space per student, 22nd of 27 nearby schools; a quarter of the funding per student</a:t>
            </a:r>
            <a:endParaRPr lang="en-US" sz="1200" noProof="1"/>
          </a:p>
          <a:p>
            <a:pPr>
              <a:lnSpc>
                <a:spcPct val="140000"/>
              </a:lnSpc>
              <a:spcBef>
                <a:spcPts val="1200"/>
              </a:spcBef>
            </a:pPr>
            <a:r>
              <a:rPr lang="en-US" sz="1200" noProof="1" b="1">
                <a:solidFill>
                  <a:srgbClr val="2E2A29"/>
                </a:solidFill>
                <a:latin typeface="MiSans"/>
                <a:ea typeface="MiSans"/>
              </a:rPr>
              <a:t>An apartment suburb with no indoor court</a:t>
            </a: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 — 54% of homes are flats or townhouses; a 220-court statewide shortage</a:t>
            </a:r>
            <a:endParaRPr lang="en-US" sz="1200" noProof="1"/>
          </a:p>
        </p:txBody>
      </p:sp>
      <p:sp>
        <p:nvSpPr>
          <p:cNvPr id="9" name="col2head"/>
          <p:cNvSpPr/>
          <p:nvPr/>
        </p:nvSpPr>
        <p:spPr>
          <a:xfrm>
            <a:off x="4368800" y="1574800"/>
            <a:ext cx="3454400" cy="4064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10" name="col2headt"/>
          <p:cNvSpPr txBox="1"/>
          <p:nvPr/>
        </p:nvSpPr>
        <p:spPr>
          <a:xfrm>
            <a:off x="4368800" y="1574800"/>
            <a:ext cx="34544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300" noProof="1" b="1" spc="200" kern="0">
                <a:solidFill>
                  <a:srgbClr val="7A1F2B"/>
                </a:solidFill>
                <a:latin typeface="MiSans"/>
                <a:ea typeface="MiSans"/>
              </a:rPr>
              <a:t>MAJOR</a:t>
            </a:r>
            <a:endParaRPr lang="en-US" sz="1300" noProof="1"/>
          </a:p>
        </p:txBody>
      </p:sp>
      <p:sp>
        <p:nvSpPr>
          <p:cNvPr id="11" name="col2body"/>
          <p:cNvSpPr/>
          <p:nvPr/>
        </p:nvSpPr>
        <p:spPr>
          <a:xfrm>
            <a:off x="4368800" y="1981200"/>
            <a:ext cx="3454400" cy="37592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2" name="col2text"/>
          <p:cNvSpPr txBox="1"/>
          <p:nvPr/>
        </p:nvSpPr>
        <p:spPr>
          <a:xfrm>
            <a:off x="4546600" y="2133600"/>
            <a:ext cx="3098800" cy="3530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38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The State's own housing plan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6–12 storeys gazetted at Murrumbeena; 63,500 more homes for Glen Eira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8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Girls' &amp; women's sport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42-team Murrumbeena Netball Club, founded by MPS parents; ~200 teams outdoors at Duncan McKinnon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8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Growth capped by capacity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formal enrolment restriction; hall ~half standard size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8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A tri-council asset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Glen Eira, Monash &amp; Stonnington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8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Wellbeing &amp; inclusion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programs in improvised spaces</a:t>
            </a:r>
            <a:endParaRPr lang="en-US" sz="1150" noProof="1"/>
          </a:p>
        </p:txBody>
      </p:sp>
      <p:sp>
        <p:nvSpPr>
          <p:cNvPr id="13" name="col3head"/>
          <p:cNvSpPr/>
          <p:nvPr/>
        </p:nvSpPr>
        <p:spPr>
          <a:xfrm>
            <a:off x="8128000" y="1574800"/>
            <a:ext cx="3454400" cy="4064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14" name="col3headt"/>
          <p:cNvSpPr txBox="1"/>
          <p:nvPr/>
        </p:nvSpPr>
        <p:spPr>
          <a:xfrm>
            <a:off x="8128000" y="1574800"/>
            <a:ext cx="3454400" cy="406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300" noProof="1" b="1" spc="200" kern="0">
                <a:solidFill>
                  <a:srgbClr val="7A1F2B"/>
                </a:solidFill>
                <a:latin typeface="MiSans"/>
                <a:ea typeface="MiSans"/>
              </a:rPr>
              <a:t>SUPPORTING</a:t>
            </a:r>
            <a:endParaRPr lang="en-US" sz="1300" noProof="1"/>
          </a:p>
        </p:txBody>
      </p:sp>
      <p:sp>
        <p:nvSpPr>
          <p:cNvPr id="15" name="col3body"/>
          <p:cNvSpPr/>
          <p:nvPr/>
        </p:nvSpPr>
        <p:spPr>
          <a:xfrm>
            <a:off x="8128000" y="1981200"/>
            <a:ext cx="3454400" cy="37592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16" name="col3text"/>
          <p:cNvSpPr txBox="1"/>
          <p:nvPr/>
        </p:nvSpPr>
        <p:spPr>
          <a:xfrm>
            <a:off x="8305800" y="2133600"/>
            <a:ext cx="3098800" cy="3530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38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Climate &amp; emergency resilience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no relief centre in the local cluster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9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Youth engagement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prevention infrastructure, not a cost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9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We've paid our way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parents built the 1996 hall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9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Condition &amp; dignity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rated "Poor" in VSBA's own data</a:t>
            </a:r>
            <a:endParaRPr lang="en-US" sz="1150" noProof="1"/>
          </a:p>
          <a:p>
            <a:pPr>
              <a:lnSpc>
                <a:spcPct val="138000"/>
              </a:lnSpc>
              <a:spcBef>
                <a:spcPts val="9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The system rewards advocacy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VAGO, 2026</a:t>
            </a:r>
            <a:endParaRPr lang="en-US" sz="1150" noProof="1"/>
          </a:p>
        </p:txBody>
      </p:sp>
      <p:sp>
        <p:nvSpPr>
          <p:cNvPr id="17" name="bottomline"/>
          <p:cNvSpPr txBox="1"/>
          <p:nvPr/>
        </p:nvSpPr>
        <p:spPr>
          <a:xfrm>
            <a:off x="609600" y="5943600"/>
            <a:ext cx="10972800" cy="30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7A1F2B"/>
                </a:solidFill>
                <a:latin typeface="MiSans"/>
                <a:ea typeface="MiSans"/>
              </a:rPr>
              <a:t>Every minister, every department, every door — an argument built for each. One conclusion.</a:t>
            </a:r>
            <a:endParaRPr lang="en-US" sz="1500" noProof="1"/>
          </a:p>
        </p:txBody>
      </p:sp>
      <p:sp>
        <p:nvSpPr>
          <p:cNvPr id="18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9" name="footer"/>
          <p:cNvSpPr txBox="1"/>
          <p:nvPr/>
        </p:nvSpPr>
        <p:spPr>
          <a:xfrm>
            <a:off x="609600" y="6477000"/>
            <a:ext cx="8128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Full evidence table: campaign briefing note 'Argument Frames &amp; Priorities' (2026) — sources cited on each slide</a:t>
            </a:r>
            <a:endParaRPr lang="en-US" sz="1100" noProof="1"/>
          </a:p>
        </p:txBody>
      </p:sp>
      <p:sp>
        <p:nvSpPr>
          <p:cNvPr id="20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3</a:t>
            </a:r>
            <a:endParaRPr lang="en-US" sz="1100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EXCELLENCE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906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A Top-Performing School, in a Bottom-Tier Hall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bigno"/>
          <p:cNvSpPr txBox="1"/>
          <p:nvPr/>
        </p:nvSpPr>
        <p:spPr>
          <a:xfrm>
            <a:off x="609600" y="1752600"/>
            <a:ext cx="2540000" cy="965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6800" noProof="1" b="1">
                <a:solidFill>
                  <a:srgbClr val="7A1F2B"/>
                </a:solidFill>
                <a:latin typeface="MiSans"/>
                <a:ea typeface="MiSans"/>
              </a:rPr>
              <a:t>#7</a:t>
            </a:r>
            <a:endParaRPr lang="en-US" sz="6800" noProof="1"/>
          </a:p>
        </p:txBody>
      </p:sp>
      <p:sp>
        <p:nvSpPr>
          <p:cNvPr id="6" name="bignolabel"/>
          <p:cNvSpPr txBox="1"/>
          <p:nvPr/>
        </p:nvSpPr>
        <p:spPr>
          <a:xfrm>
            <a:off x="609600" y="2743200"/>
            <a:ext cx="4572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35000"/>
              </a:lnSpc>
            </a:pPr>
            <a:r>
              <a:rPr lang="en-US" sz="1600" noProof="1" b="1">
                <a:solidFill>
                  <a:srgbClr val="2E2A29"/>
                </a:solidFill>
                <a:latin typeface="MiSans"/>
                <a:ea typeface="MiSans"/>
              </a:rPr>
              <a:t>government primary school in Victoria — 18th across Australia</a:t>
            </a:r>
            <a:endParaRPr lang="en-US" sz="1600" noProof="1"/>
          </a:p>
        </p:txBody>
      </p:sp>
      <p:sp>
        <p:nvSpPr>
          <p:cNvPr id="7" name="quotebox"/>
          <p:cNvSpPr/>
          <p:nvPr/>
        </p:nvSpPr>
        <p:spPr>
          <a:xfrm>
            <a:off x="609600" y="3454400"/>
            <a:ext cx="4978400" cy="13716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8" name="quote"/>
          <p:cNvSpPr txBox="1"/>
          <p:nvPr/>
        </p:nvSpPr>
        <p:spPr>
          <a:xfrm>
            <a:off x="812800" y="3632200"/>
            <a:ext cx="4572000" cy="1066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300" noProof="1" i="1">
                <a:solidFill>
                  <a:srgbClr val="7A1F2B"/>
                </a:solidFill>
                <a:latin typeface="MiSans"/>
                <a:ea typeface="MiSans"/>
              </a:rPr>
              <a:t>"We're excited to share that our school has been ranked 7th among government schools in Victoria and 18th across Australia in this week's Herald Sun rankings."</a:t>
            </a:r>
            <a:endParaRPr lang="en-US" sz="1300" noProof="1"/>
          </a:p>
        </p:txBody>
      </p:sp>
      <p:sp>
        <p:nvSpPr>
          <p:cNvPr id="9" name="quotesrc"/>
          <p:cNvSpPr txBox="1"/>
          <p:nvPr/>
        </p:nvSpPr>
        <p:spPr>
          <a:xfrm>
            <a:off x="609600" y="49276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Herald Sun Top 100, May 2026 — via MPS Newsletter, Issue 7</a:t>
            </a:r>
            <a:endParaRPr lang="en-US" sz="1100" noProof="1"/>
          </a:p>
        </p:txBody>
      </p:sp>
      <p:sp>
        <p:nvSpPr>
          <p:cNvPr id="10" name="s1no"/>
          <p:cNvSpPr txBox="1"/>
          <p:nvPr/>
        </p:nvSpPr>
        <p:spPr>
          <a:xfrm>
            <a:off x="6248400" y="1752600"/>
            <a:ext cx="1524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91.9%</a:t>
            </a:r>
            <a:endParaRPr lang="en-US" sz="2600" noProof="1"/>
          </a:p>
        </p:txBody>
      </p:sp>
      <p:sp>
        <p:nvSpPr>
          <p:cNvPr id="11" name="s1tx"/>
          <p:cNvSpPr txBox="1"/>
          <p:nvPr/>
        </p:nvSpPr>
        <p:spPr>
          <a:xfrm>
            <a:off x="7874000" y="1778000"/>
            <a:ext cx="3708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Year 3 Reading Strong/Exceeding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69.5%)</a:t>
            </a:r>
            <a:endParaRPr lang="en-US" sz="1300" noProof="1"/>
          </a:p>
        </p:txBody>
      </p:sp>
      <p:sp>
        <p:nvSpPr>
          <p:cNvPr id="12" name="s2no"/>
          <p:cNvSpPr txBox="1"/>
          <p:nvPr/>
        </p:nvSpPr>
        <p:spPr>
          <a:xfrm>
            <a:off x="6248400" y="2565400"/>
            <a:ext cx="1524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93.5%</a:t>
            </a:r>
            <a:endParaRPr lang="en-US" sz="2600" noProof="1"/>
          </a:p>
        </p:txBody>
      </p:sp>
      <p:sp>
        <p:nvSpPr>
          <p:cNvPr id="13" name="s2tx"/>
          <p:cNvSpPr txBox="1"/>
          <p:nvPr/>
        </p:nvSpPr>
        <p:spPr>
          <a:xfrm>
            <a:off x="7874000" y="2590800"/>
            <a:ext cx="3708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Year 3 Numeracy Strong/Exceeding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66.2%)</a:t>
            </a:r>
            <a:endParaRPr lang="en-US" sz="1300" noProof="1"/>
          </a:p>
        </p:txBody>
      </p:sp>
      <p:sp>
        <p:nvSpPr>
          <p:cNvPr id="14" name="s3no"/>
          <p:cNvSpPr txBox="1"/>
          <p:nvPr/>
        </p:nvSpPr>
        <p:spPr>
          <a:xfrm>
            <a:off x="6248400" y="3378200"/>
            <a:ext cx="1524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94.8%</a:t>
            </a:r>
            <a:endParaRPr lang="en-US" sz="2600" noProof="1"/>
          </a:p>
        </p:txBody>
      </p:sp>
      <p:sp>
        <p:nvSpPr>
          <p:cNvPr id="15" name="s3tx"/>
          <p:cNvSpPr txBox="1"/>
          <p:nvPr/>
        </p:nvSpPr>
        <p:spPr>
          <a:xfrm>
            <a:off x="7874000" y="3403600"/>
            <a:ext cx="3708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Year 5 Numeracy high/medium growth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74.0%)</a:t>
            </a:r>
            <a:endParaRPr lang="en-US" sz="1300" noProof="1"/>
          </a:p>
        </p:txBody>
      </p:sp>
      <p:sp>
        <p:nvSpPr>
          <p:cNvPr id="16" name="s4no"/>
          <p:cNvSpPr txBox="1"/>
          <p:nvPr/>
        </p:nvSpPr>
        <p:spPr>
          <a:xfrm>
            <a:off x="6248400" y="4191000"/>
            <a:ext cx="1524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91.1%</a:t>
            </a:r>
            <a:endParaRPr lang="en-US" sz="2600" noProof="1"/>
          </a:p>
        </p:txBody>
      </p:sp>
      <p:sp>
        <p:nvSpPr>
          <p:cNvPr id="17" name="s4tx"/>
          <p:cNvSpPr txBox="1"/>
          <p:nvPr/>
        </p:nvSpPr>
        <p:spPr>
          <a:xfrm>
            <a:off x="7874000" y="4216400"/>
            <a:ext cx="3708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parent satisfaction </a:t>
            </a:r>
            <a:r>
              <a:rPr lang="en-US" sz="1300" noProof="1">
                <a:solidFill>
                  <a:srgbClr val="756F6C"/>
                </a:solidFill>
                <a:latin typeface="MiSans"/>
                <a:ea typeface="MiSans"/>
              </a:rPr>
              <a:t>(state 82.0%)</a:t>
            </a:r>
            <a:endParaRPr lang="en-US" sz="1300" noProof="1"/>
          </a:p>
        </p:txBody>
      </p:sp>
      <p:sp>
        <p:nvSpPr>
          <p:cNvPr id="18" name="statdivider"/>
          <p:cNvSpPr/>
          <p:nvPr/>
        </p:nvSpPr>
        <p:spPr>
          <a:xfrm>
            <a:off x="5943600" y="1752600"/>
            <a:ext cx="12700" cy="31750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9" name="bottomline"/>
          <p:cNvSpPr txBox="1"/>
          <p:nvPr/>
        </p:nvSpPr>
        <p:spPr>
          <a:xfrm>
            <a:off x="609600" y="5588000"/>
            <a:ext cx="109728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20000"/>
              </a:lnSpc>
            </a:pPr>
            <a:r>
              <a:rPr lang="en-US" sz="1600" noProof="1" b="1">
                <a:solidFill>
                  <a:srgbClr val="7A1F2B"/>
                </a:solidFill>
                <a:latin typeface="MiSans"/>
                <a:ea typeface="MiSans"/>
              </a:rPr>
              <a:t>Top-2% results, delivered in facilities our community would not accept.</a:t>
            </a:r>
            <a:endParaRPr lang="en-US" sz="1600" noProof="1"/>
          </a:p>
        </p:txBody>
      </p:sp>
      <p:sp>
        <p:nvSpPr>
          <p:cNvPr id="20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1" name="footer"/>
          <p:cNvSpPr txBox="1"/>
          <p:nvPr/>
        </p:nvSpPr>
        <p:spPr>
          <a:xfrm>
            <a:off x="609600" y="64770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NAPLAN 2025, School Performance Summary — MPS Annual Report (VRQA)</a:t>
            </a:r>
            <a:endParaRPr lang="en-US" sz="1100" noProof="1"/>
          </a:p>
        </p:txBody>
      </p:sp>
      <p:sp>
        <p:nvSpPr>
          <p:cNvPr id="22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4</a:t>
            </a:r>
            <a:endParaRPr lang="en-US" sz="1100" noProof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PROBLEM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906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Our Hall: A 1996 Parent-Built Stopgap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pic>
        <p:nvPicPr>
          <p:cNvPr id="5" name="photo1"/>
          <p:cNvPicPr/>
          <p:nvPr/>
        </p:nvPicPr>
        <p:blipFill>
          <a:blip r:embed="rId2"/>
          <a:srcRect t="105" b="105"/>
          <a:stretch>
            <a:fillRect/>
          </a:stretch>
        </p:blipFill>
        <p:spPr>
          <a:xfrm>
            <a:off x="609600" y="1676400"/>
            <a:ext cx="5384800" cy="3022600"/>
          </a:xfrm>
          <a:prstGeom prst="rect">
            <a:avLst/>
          </a:prstGeom>
          <a:ln>
            <a:noFill/>
          </a:ln>
        </p:spPr>
      </p:pic>
      <p:sp>
        <p:nvSpPr>
          <p:cNvPr id="6" name="photo1-border"/>
          <p:cNvSpPr/>
          <p:nvPr/>
        </p:nvSpPr>
        <p:spPr>
          <a:xfrm>
            <a:off x="609600" y="1676400"/>
            <a:ext cx="5384800" cy="30226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sp>
        <p:nvSpPr>
          <p:cNvPr id="7" name="diagcard"/>
          <p:cNvSpPr/>
          <p:nvPr/>
        </p:nvSpPr>
        <p:spPr>
          <a:xfrm>
            <a:off x="6197600" y="1676400"/>
            <a:ext cx="5384800" cy="3022600"/>
          </a:xfrm>
          <a:prstGeom prst="rect">
            <a:avLst/>
          </a:prstGeom>
          <a:solidFill>
            <a:srgbClr val="FAF6F0"/>
          </a:solidFill>
          <a:ln>
            <a:noFill/>
          </a:ln>
        </p:spPr>
      </p:sp>
      <p:sp>
        <p:nvSpPr>
          <p:cNvPr id="8" name="diagtitle"/>
          <p:cNvSpPr txBox="1"/>
          <p:nvPr/>
        </p:nvSpPr>
        <p:spPr>
          <a:xfrm>
            <a:off x="6400800" y="1803400"/>
            <a:ext cx="4978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>
                <a:solidFill>
                  <a:srgbClr val="7A1F2B"/>
                </a:solidFill>
                <a:latin typeface="MiSans"/>
                <a:ea typeface="MiSans"/>
              </a:rPr>
              <a:t>To scale: a standard gym vs our hall</a:t>
            </a:r>
            <a:endParaRPr lang="en-US" sz="1200" noProof="1"/>
          </a:p>
        </p:txBody>
      </p:sp>
      <p:sp>
        <p:nvSpPr>
          <p:cNvPr id="9" name="diagenvlabel"/>
          <p:cNvSpPr txBox="1"/>
          <p:nvPr/>
        </p:nvSpPr>
        <p:spPr>
          <a:xfrm>
            <a:off x="6400800" y="2082800"/>
            <a:ext cx="4978400" cy="177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000" noProof="1">
                <a:solidFill>
                  <a:srgbClr val="756F6C"/>
                </a:solidFill>
                <a:latin typeface="MiSans"/>
                <a:ea typeface="MiSans"/>
              </a:rPr>
              <a:t>VSBA competition envelope — 36.6 × 21.35 m = 781 m²</a:t>
            </a:r>
            <a:endParaRPr lang="en-US" sz="1000" noProof="1"/>
          </a:p>
        </p:txBody>
      </p:sp>
      <p:sp>
        <p:nvSpPr>
          <p:cNvPr id="10" name="diagenvelope"/>
          <p:cNvSpPr/>
          <p:nvPr/>
        </p:nvSpPr>
        <p:spPr>
          <a:xfrm>
            <a:off x="6959600" y="2362200"/>
            <a:ext cx="3873500" cy="2260600"/>
          </a:xfrm>
          <a:prstGeom prst="rect">
            <a:avLst/>
          </a:prstGeom>
          <a:solidFill>
            <a:srgbClr val="F4E9EA"/>
          </a:solidFill>
          <a:ln w="19050">
            <a:solidFill>
              <a:srgbClr val="7A1F2B"/>
            </a:solidFill>
          </a:ln>
        </p:spPr>
      </p:sp>
      <p:sp>
        <p:nvSpPr>
          <p:cNvPr id="11" name="diagmissing"/>
          <p:cNvSpPr txBox="1"/>
          <p:nvPr/>
        </p:nvSpPr>
        <p:spPr>
          <a:xfrm>
            <a:off x="7086600" y="2438400"/>
            <a:ext cx="25908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30000"/>
              </a:lnSpc>
            </a:pPr>
            <a:r>
              <a:rPr lang="en-US" sz="1050" noProof="1" i="1">
                <a:solidFill>
                  <a:srgbClr val="C9A227"/>
                </a:solidFill>
                <a:latin typeface="MiSans"/>
                <a:ea typeface="MiSans"/>
              </a:rPr>
              <a:t>the missing half — no room for a full court</a:t>
            </a:r>
            <a:endParaRPr lang="en-US" sz="1050" noProof="1"/>
          </a:p>
        </p:txBody>
      </p:sp>
      <p:sp>
        <p:nvSpPr>
          <p:cNvPr id="12" name="diaghall"/>
          <p:cNvSpPr/>
          <p:nvPr/>
        </p:nvSpPr>
        <p:spPr>
          <a:xfrm>
            <a:off x="6959600" y="2971800"/>
            <a:ext cx="2819400" cy="16510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13" name="diaghalltext"/>
          <p:cNvSpPr txBox="1"/>
          <p:nvPr/>
        </p:nvSpPr>
        <p:spPr>
          <a:xfrm>
            <a:off x="7061200" y="3048000"/>
            <a:ext cx="2616200" cy="149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30000"/>
              </a:lnSpc>
            </a:pPr>
            <a:r>
              <a:rPr lang="en-US" sz="1100" noProof="1" b="1">
                <a:solidFill>
                  <a:srgbClr val="FFFFFF"/>
                </a:solidFill>
                <a:latin typeface="MiSans"/>
                <a:ea typeface="MiSans"/>
              </a:rPr>
              <a:t>MPS 1996 hall</a:t>
            </a:r>
            <a:endParaRPr lang="en-US" sz="1100" noProof="1"/>
          </a:p>
          <a:p>
            <a:pPr algn="l">
              <a:lnSpc>
                <a:spcPct val="130000"/>
              </a:lnSpc>
            </a:pPr>
            <a:r>
              <a:rPr lang="en-US" sz="1100" noProof="1">
                <a:solidFill>
                  <a:srgbClr val="FFFFFF"/>
                </a:solidFill>
                <a:latin typeface="MiSans"/>
                <a:ea typeface="MiSans"/>
              </a:rPr>
              <a:t>≈ 400–430 m²</a:t>
            </a:r>
            <a:endParaRPr lang="en-US" sz="1100" noProof="1"/>
          </a:p>
        </p:txBody>
      </p:sp>
      <p:sp>
        <p:nvSpPr>
          <p:cNvPr id="14" name="cap1"/>
          <p:cNvSpPr txBox="1"/>
          <p:nvPr/>
        </p:nvSpPr>
        <p:spPr>
          <a:xfrm>
            <a:off x="609600" y="4749800"/>
            <a:ext cx="53848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The MPS hall today — built with 100% parent donations in 1996</a:t>
            </a:r>
            <a:endParaRPr lang="en-US" sz="1100" noProof="1"/>
          </a:p>
        </p:txBody>
      </p:sp>
      <p:sp>
        <p:nvSpPr>
          <p:cNvPr id="15" name="cap2"/>
          <p:cNvSpPr txBox="1"/>
          <p:nvPr/>
        </p:nvSpPr>
        <p:spPr>
          <a:xfrm>
            <a:off x="6197600" y="4749800"/>
            <a:ext cx="53848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30000"/>
              </a:lnSpc>
            </a:pPr>
            <a:r>
              <a:rPr lang="en-US" sz="950" noProof="1">
                <a:solidFill>
                  <a:srgbClr val="756F6C"/>
                </a:solidFill>
                <a:latin typeface="MiSans"/>
                <a:ea typeface="MiSans"/>
              </a:rPr>
              <a:t>Envelope: 30.5 × 15.25 m court + 3.05 m run-offs (BQSH spec), 7.5 m ceiling · hall shown area-proportional — actual dimensions not supplied</a:t>
            </a:r>
            <a:endParaRPr lang="en-US" sz="950" noProof="1"/>
          </a:p>
        </p:txBody>
      </p:sp>
      <p:sp>
        <p:nvSpPr>
          <p:cNvPr id="16" name="chip1"/>
          <p:cNvSpPr/>
          <p:nvPr/>
        </p:nvSpPr>
        <p:spPr>
          <a:xfrm>
            <a:off x="609600" y="5130800"/>
            <a:ext cx="3517900" cy="9652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17" name="chip1t"/>
          <p:cNvSpPr txBox="1"/>
          <p:nvPr/>
        </p:nvSpPr>
        <p:spPr>
          <a:xfrm>
            <a:off x="787400" y="5257800"/>
            <a:ext cx="31623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3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About half the size of a standard school gym</a:t>
            </a:r>
            <a:endParaRPr lang="en-US" sz="1300" noProof="1"/>
          </a:p>
        </p:txBody>
      </p:sp>
      <p:sp>
        <p:nvSpPr>
          <p:cNvPr id="18" name="chip2"/>
          <p:cNvSpPr/>
          <p:nvPr/>
        </p:nvSpPr>
        <p:spPr>
          <a:xfrm>
            <a:off x="4330700" y="5130800"/>
            <a:ext cx="3517900" cy="9652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19" name="chip2t"/>
          <p:cNvSpPr txBox="1"/>
          <p:nvPr/>
        </p:nvSpPr>
        <p:spPr>
          <a:xfrm>
            <a:off x="4508500" y="5257800"/>
            <a:ext cx="31623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3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Failing sub-floor plumbing — rated "Poor" (3.1) in VSBA's own condition data</a:t>
            </a:r>
            <a:endParaRPr lang="en-US" sz="1300" noProof="1"/>
          </a:p>
        </p:txBody>
      </p:sp>
      <p:sp>
        <p:nvSpPr>
          <p:cNvPr id="20" name="chip3"/>
          <p:cNvSpPr/>
          <p:nvPr/>
        </p:nvSpPr>
        <p:spPr>
          <a:xfrm>
            <a:off x="8051800" y="5130800"/>
            <a:ext cx="3530600" cy="9652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21" name="chip3t"/>
          <p:cNvSpPr txBox="1"/>
          <p:nvPr/>
        </p:nvSpPr>
        <p:spPr>
          <a:xfrm>
            <a:off x="8229600" y="5257800"/>
            <a:ext cx="31750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3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550+ students</a:t>
            </a:r>
            <a:endParaRPr lang="en-US" sz="1300" noProof="1"/>
          </a:p>
          <a:p>
            <a:pPr algn="ctr">
              <a:lnSpc>
                <a:spcPct val="135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cannot assemble under one roof</a:t>
            </a:r>
            <a:endParaRPr lang="en-US" sz="1300" noProof="1"/>
          </a:p>
        </p:txBody>
      </p:sp>
      <p:sp>
        <p:nvSpPr>
          <p:cNvPr id="22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3" name="footer"/>
          <p:cNvSpPr txBox="1"/>
          <p:nvPr/>
        </p:nvSpPr>
        <p:spPr>
          <a:xfrm>
            <a:off x="609600" y="6477000"/>
            <a:ext cx="889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Primary School — The New Gym Campaign · Condition score: VSBA facilities data, Dec 2025 (school-supplied)</a:t>
            </a:r>
            <a:endParaRPr lang="en-US" sz="1100" noProof="1"/>
          </a:p>
        </p:txBody>
      </p:sp>
      <p:sp>
        <p:nvSpPr>
          <p:cNvPr id="24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5</a:t>
            </a:r>
            <a:endParaRPr lang="en-US" sz="1100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FUNDING GAP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9906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Ten Years of State Funding: The Short Bar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r1label"/>
          <p:cNvSpPr txBox="1"/>
          <p:nvPr/>
        </p:nvSpPr>
        <p:spPr>
          <a:xfrm>
            <a:off x="609600" y="1879600"/>
            <a:ext cx="17272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Oakleigh South</a:t>
            </a:r>
            <a:endParaRPr lang="en-US" sz="1300" noProof="1"/>
          </a:p>
        </p:txBody>
      </p:sp>
      <p:sp>
        <p:nvSpPr>
          <p:cNvPr id="6" name="r1bar"/>
          <p:cNvSpPr/>
          <p:nvPr/>
        </p:nvSpPr>
        <p:spPr>
          <a:xfrm>
            <a:off x="2438400" y="1879600"/>
            <a:ext cx="4191000" cy="3302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7" name="r1val"/>
          <p:cNvSpPr txBox="1"/>
          <p:nvPr/>
        </p:nvSpPr>
        <p:spPr>
          <a:xfrm>
            <a:off x="6731000" y="1879600"/>
            <a:ext cx="889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$8.85M</a:t>
            </a:r>
            <a:endParaRPr lang="en-US" sz="1300" noProof="1"/>
          </a:p>
        </p:txBody>
      </p:sp>
      <p:sp>
        <p:nvSpPr>
          <p:cNvPr id="8" name="r2label"/>
          <p:cNvSpPr txBox="1"/>
          <p:nvPr/>
        </p:nvSpPr>
        <p:spPr>
          <a:xfrm>
            <a:off x="609600" y="2489200"/>
            <a:ext cx="17272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Glen Huntly</a:t>
            </a:r>
            <a:endParaRPr lang="en-US" sz="1300" noProof="1"/>
          </a:p>
        </p:txBody>
      </p:sp>
      <p:sp>
        <p:nvSpPr>
          <p:cNvPr id="9" name="r2bar"/>
          <p:cNvSpPr/>
          <p:nvPr/>
        </p:nvSpPr>
        <p:spPr>
          <a:xfrm>
            <a:off x="2438400" y="2489200"/>
            <a:ext cx="3378200" cy="3302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10" name="r2val"/>
          <p:cNvSpPr txBox="1"/>
          <p:nvPr/>
        </p:nvSpPr>
        <p:spPr>
          <a:xfrm>
            <a:off x="5918200" y="2489200"/>
            <a:ext cx="889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$7.12M</a:t>
            </a:r>
            <a:endParaRPr lang="en-US" sz="1300" noProof="1"/>
          </a:p>
        </p:txBody>
      </p:sp>
      <p:sp>
        <p:nvSpPr>
          <p:cNvPr id="11" name="r3label"/>
          <p:cNvSpPr txBox="1"/>
          <p:nvPr/>
        </p:nvSpPr>
        <p:spPr>
          <a:xfrm>
            <a:off x="609600" y="3098800"/>
            <a:ext cx="17272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Carnegie</a:t>
            </a:r>
            <a:endParaRPr lang="en-US" sz="1300" noProof="1"/>
          </a:p>
        </p:txBody>
      </p:sp>
      <p:sp>
        <p:nvSpPr>
          <p:cNvPr id="12" name="r3bar"/>
          <p:cNvSpPr/>
          <p:nvPr/>
        </p:nvSpPr>
        <p:spPr>
          <a:xfrm>
            <a:off x="2438400" y="3098800"/>
            <a:ext cx="2603500" cy="3302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13" name="r3val"/>
          <p:cNvSpPr txBox="1"/>
          <p:nvPr/>
        </p:nvSpPr>
        <p:spPr>
          <a:xfrm>
            <a:off x="5143500" y="3098800"/>
            <a:ext cx="889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$5.50M</a:t>
            </a:r>
            <a:endParaRPr lang="en-US" sz="1300" noProof="1"/>
          </a:p>
        </p:txBody>
      </p:sp>
      <p:sp>
        <p:nvSpPr>
          <p:cNvPr id="14" name="r4label"/>
          <p:cNvSpPr txBox="1"/>
          <p:nvPr/>
        </p:nvSpPr>
        <p:spPr>
          <a:xfrm>
            <a:off x="609600" y="3708400"/>
            <a:ext cx="17272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r">
              <a:lnSpc>
                <a:spcPct val="120000"/>
              </a:lnSpc>
            </a:pPr>
            <a:r>
              <a:rPr lang="en-US" sz="1300" noProof="1" b="1">
                <a:solidFill>
                  <a:srgbClr val="7A1F2B"/>
                </a:solidFill>
                <a:latin typeface="MiSans"/>
                <a:ea typeface="MiSans"/>
              </a:rPr>
              <a:t>Murrumbeena</a:t>
            </a:r>
            <a:endParaRPr lang="en-US" sz="1300" noProof="1"/>
          </a:p>
        </p:txBody>
      </p:sp>
      <p:sp>
        <p:nvSpPr>
          <p:cNvPr id="15" name="r4bar"/>
          <p:cNvSpPr/>
          <p:nvPr/>
        </p:nvSpPr>
        <p:spPr>
          <a:xfrm>
            <a:off x="2438400" y="3708400"/>
            <a:ext cx="660400" cy="3302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16" name="r4val"/>
          <p:cNvSpPr txBox="1"/>
          <p:nvPr/>
        </p:nvSpPr>
        <p:spPr>
          <a:xfrm>
            <a:off x="3200400" y="3708400"/>
            <a:ext cx="889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l">
              <a:lnSpc>
                <a:spcPct val="120000"/>
              </a:lnSpc>
            </a:pPr>
            <a:r>
              <a:rPr lang="en-US" sz="1300" noProof="1" b="1">
                <a:solidFill>
                  <a:srgbClr val="7A1F2B"/>
                </a:solidFill>
                <a:latin typeface="MiSans"/>
                <a:ea typeface="MiSans"/>
              </a:rPr>
              <a:t>$1.39M</a:t>
            </a:r>
            <a:endParaRPr lang="en-US" sz="1300" noProof="1"/>
          </a:p>
        </p:txBody>
      </p:sp>
      <p:sp>
        <p:nvSpPr>
          <p:cNvPr id="17" name="chartnote"/>
          <p:cNvSpPr txBox="1"/>
          <p:nvPr/>
        </p:nvSpPr>
        <p:spPr>
          <a:xfrm>
            <a:off x="609600" y="4267200"/>
            <a:ext cx="6858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State government capital funding 2016–2026, VSBA school project pages</a:t>
            </a:r>
            <a:endParaRPr lang="en-US" sz="1100" noProof="1"/>
          </a:p>
        </p:txBody>
      </p:sp>
      <p:sp>
        <p:nvSpPr>
          <p:cNvPr id="18" name="statdivider"/>
          <p:cNvSpPr/>
          <p:nvPr/>
        </p:nvSpPr>
        <p:spPr>
          <a:xfrm>
            <a:off x="7772400" y="1778000"/>
            <a:ext cx="12700" cy="40640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19" name="st1no"/>
          <p:cNvSpPr txBox="1"/>
          <p:nvPr/>
        </p:nvSpPr>
        <p:spPr>
          <a:xfrm>
            <a:off x="8128000" y="17780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400" noProof="1" b="1">
                <a:solidFill>
                  <a:srgbClr val="7A1F2B"/>
                </a:solidFill>
                <a:latin typeface="MiSans"/>
                <a:ea typeface="MiSans"/>
              </a:rPr>
              <a:t>6%</a:t>
            </a:r>
            <a:endParaRPr lang="en-US" sz="3400" noProof="1"/>
          </a:p>
        </p:txBody>
      </p:sp>
      <p:sp>
        <p:nvSpPr>
          <p:cNvPr id="20" name="st1tx"/>
          <p:cNvSpPr txBox="1"/>
          <p:nvPr/>
        </p:nvSpPr>
        <p:spPr>
          <a:xfrm>
            <a:off x="8128000" y="2311400"/>
            <a:ext cx="3454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of the funding — for </a:t>
            </a:r>
            <a:r>
              <a:rPr lang="en-US" sz="1300" noProof="1" b="1">
                <a:solidFill>
                  <a:srgbClr val="2E2A29"/>
                </a:solidFill>
                <a:latin typeface="MiSans"/>
                <a:ea typeface="MiSans"/>
              </a:rPr>
              <a:t>~22% of the students</a:t>
            </a: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 across these four neighbouring schools</a:t>
            </a:r>
            <a:endParaRPr lang="en-US" sz="1300" noProof="1"/>
          </a:p>
        </p:txBody>
      </p:sp>
      <p:sp>
        <p:nvSpPr>
          <p:cNvPr id="21" name="st2no"/>
          <p:cNvSpPr txBox="1"/>
          <p:nvPr/>
        </p:nvSpPr>
        <p:spPr>
          <a:xfrm>
            <a:off x="8128000" y="30988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400" noProof="1" b="1">
                <a:solidFill>
                  <a:srgbClr val="7A1F2B"/>
                </a:solidFill>
                <a:latin typeface="MiSans"/>
                <a:ea typeface="MiSans"/>
              </a:rPr>
              <a:t>¼</a:t>
            </a:r>
            <a:endParaRPr lang="en-US" sz="3400" noProof="1"/>
          </a:p>
        </p:txBody>
      </p:sp>
      <p:sp>
        <p:nvSpPr>
          <p:cNvPr id="22" name="st2tx"/>
          <p:cNvSpPr txBox="1"/>
          <p:nvPr/>
        </p:nvSpPr>
        <p:spPr>
          <a:xfrm>
            <a:off x="8128000" y="3632200"/>
            <a:ext cx="34544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≈$2,500 per MPS student vs ≈$11,200 average next door</a:t>
            </a:r>
            <a:endParaRPr lang="en-US" sz="1300" noProof="1"/>
          </a:p>
        </p:txBody>
      </p:sp>
      <p:sp>
        <p:nvSpPr>
          <p:cNvPr id="23" name="st3no"/>
          <p:cNvSpPr txBox="1"/>
          <p:nvPr/>
        </p:nvSpPr>
        <p:spPr>
          <a:xfrm>
            <a:off x="8128000" y="4419600"/>
            <a:ext cx="3454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800" noProof="1" b="1">
                <a:solidFill>
                  <a:srgbClr val="7A1F2B"/>
                </a:solidFill>
                <a:latin typeface="MiSans"/>
                <a:ea typeface="MiSans"/>
              </a:rPr>
              <a:t>Less than 0.01%</a:t>
            </a:r>
            <a:endParaRPr lang="en-US" sz="2800" noProof="1"/>
          </a:p>
        </p:txBody>
      </p:sp>
      <p:sp>
        <p:nvSpPr>
          <p:cNvPr id="24" name="st3tx"/>
          <p:cNvSpPr txBox="1"/>
          <p:nvPr/>
        </p:nvSpPr>
        <p:spPr>
          <a:xfrm>
            <a:off x="8128000" y="4953000"/>
            <a:ext cx="34544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300" noProof="1">
                <a:solidFill>
                  <a:srgbClr val="2E2A29"/>
                </a:solidFill>
                <a:latin typeface="MiSans"/>
                <a:ea typeface="MiSans"/>
              </a:rPr>
              <a:t>of the State's $14.9 billion, nine-year school building program</a:t>
            </a:r>
            <a:endParaRPr lang="en-US" sz="1300" noProof="1"/>
          </a:p>
        </p:txBody>
      </p:sp>
      <p:sp>
        <p:nvSpPr>
          <p:cNvPr id="25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6" name="footer"/>
          <p:cNvSpPr txBox="1"/>
          <p:nvPr/>
        </p:nvSpPr>
        <p:spPr>
          <a:xfrm>
            <a:off x="609600" y="64770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Primary School — The New Gym Campaign</a:t>
            </a:r>
            <a:endParaRPr lang="en-US" sz="1100" noProof="1"/>
          </a:p>
        </p:txBody>
      </p:sp>
      <p:sp>
        <p:nvSpPr>
          <p:cNvPr id="27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6</a:t>
            </a:r>
            <a:endParaRPr lang="en-US" sz="11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508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THE STANDARD NEXT DOOR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10414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What $31.4 Million Is Building Around Us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pic>
        <p:nvPicPr>
          <p:cNvPr id="5" name="photo1"/>
          <p:cNvPicPr/>
          <p:nvPr/>
        </p:nvPicPr>
        <p:blipFill>
          <a:blip r:embed="rId2"/>
          <a:srcRect l="11750" r="11750"/>
          <a:stretch>
            <a:fillRect/>
          </a:stretch>
        </p:blipFill>
        <p:spPr>
          <a:xfrm>
            <a:off x="609600" y="1600200"/>
            <a:ext cx="2590800" cy="1905000"/>
          </a:xfrm>
          <a:prstGeom prst="rect">
            <a:avLst/>
          </a:prstGeom>
          <a:ln>
            <a:noFill/>
          </a:ln>
        </p:spPr>
      </p:pic>
      <p:sp>
        <p:nvSpPr>
          <p:cNvPr id="6" name="photo1-border"/>
          <p:cNvSpPr/>
          <p:nvPr/>
        </p:nvSpPr>
        <p:spPr>
          <a:xfrm>
            <a:off x="609600" y="1600200"/>
            <a:ext cx="2590800" cy="19050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pic>
        <p:nvPicPr>
          <p:cNvPr id="7" name="photo2"/>
          <p:cNvPicPr/>
          <p:nvPr/>
        </p:nvPicPr>
        <p:blipFill>
          <a:blip r:embed="rId3"/>
          <a:srcRect t="980" b="980"/>
          <a:stretch>
            <a:fillRect/>
          </a:stretch>
        </p:blipFill>
        <p:spPr>
          <a:xfrm>
            <a:off x="3403600" y="1600200"/>
            <a:ext cx="2590800" cy="1905000"/>
          </a:xfrm>
          <a:prstGeom prst="rect">
            <a:avLst/>
          </a:prstGeom>
          <a:ln>
            <a:noFill/>
          </a:ln>
        </p:spPr>
      </p:pic>
      <p:sp>
        <p:nvSpPr>
          <p:cNvPr id="8" name="photo2-border"/>
          <p:cNvSpPr/>
          <p:nvPr/>
        </p:nvSpPr>
        <p:spPr>
          <a:xfrm>
            <a:off x="3403600" y="1600200"/>
            <a:ext cx="2590800" cy="19050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pic>
        <p:nvPicPr>
          <p:cNvPr id="9" name="photo3"/>
          <p:cNvPicPr/>
          <p:nvPr/>
        </p:nvPicPr>
        <p:blipFill>
          <a:blip r:embed="rId4"/>
          <a:srcRect l="11927" r="11927"/>
          <a:stretch>
            <a:fillRect/>
          </a:stretch>
        </p:blipFill>
        <p:spPr>
          <a:xfrm>
            <a:off x="6197600" y="1600200"/>
            <a:ext cx="2590800" cy="1905000"/>
          </a:xfrm>
          <a:prstGeom prst="rect">
            <a:avLst/>
          </a:prstGeom>
          <a:ln>
            <a:noFill/>
          </a:ln>
        </p:spPr>
      </p:pic>
      <p:sp>
        <p:nvSpPr>
          <p:cNvPr id="10" name="photo3-border"/>
          <p:cNvSpPr/>
          <p:nvPr/>
        </p:nvSpPr>
        <p:spPr>
          <a:xfrm>
            <a:off x="6197600" y="1600200"/>
            <a:ext cx="2590800" cy="19050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pic>
        <p:nvPicPr>
          <p:cNvPr id="11" name="photo4"/>
          <p:cNvPicPr/>
          <p:nvPr/>
        </p:nvPicPr>
        <p:blipFill>
          <a:blip r:embed="rId5"/>
          <a:srcRect l="11927" r="11927"/>
          <a:stretch>
            <a:fillRect/>
          </a:stretch>
        </p:blipFill>
        <p:spPr>
          <a:xfrm>
            <a:off x="8991600" y="1600200"/>
            <a:ext cx="2590800" cy="1905000"/>
          </a:xfrm>
          <a:prstGeom prst="rect">
            <a:avLst/>
          </a:prstGeom>
          <a:ln>
            <a:noFill/>
          </a:ln>
        </p:spPr>
      </p:pic>
      <p:sp>
        <p:nvSpPr>
          <p:cNvPr id="12" name="photo4-border"/>
          <p:cNvSpPr/>
          <p:nvPr/>
        </p:nvSpPr>
        <p:spPr>
          <a:xfrm>
            <a:off x="8991600" y="1600200"/>
            <a:ext cx="2590800" cy="19050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sp>
        <p:nvSpPr>
          <p:cNvPr id="13" name="cap1"/>
          <p:cNvSpPr txBox="1"/>
          <p:nvPr/>
        </p:nvSpPr>
        <p:spPr>
          <a:xfrm>
            <a:off x="609600" y="3581400"/>
            <a:ext cx="2590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35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Carnegie PS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games hall, $5.5M upgrade · </a:t>
            </a: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opened 2021</a:t>
            </a:r>
            <a:endParaRPr lang="en-US" sz="1150" noProof="1"/>
          </a:p>
        </p:txBody>
      </p:sp>
      <p:sp>
        <p:nvSpPr>
          <p:cNvPr id="14" name="cap2"/>
          <p:cNvSpPr txBox="1"/>
          <p:nvPr/>
        </p:nvSpPr>
        <p:spPr>
          <a:xfrm>
            <a:off x="3403600" y="3581400"/>
            <a:ext cx="2590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35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Glen Huntly PS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new gym, $7.12M upgrade · </a:t>
            </a: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opened 2023</a:t>
            </a:r>
            <a:endParaRPr lang="en-US" sz="1150" noProof="1"/>
          </a:p>
        </p:txBody>
      </p:sp>
      <p:sp>
        <p:nvSpPr>
          <p:cNvPr id="15" name="cap3"/>
          <p:cNvSpPr txBox="1"/>
          <p:nvPr/>
        </p:nvSpPr>
        <p:spPr>
          <a:xfrm>
            <a:off x="6197600" y="3581400"/>
            <a:ext cx="2590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35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Caulfield South PS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competition-grade gym, $9M · </a:t>
            </a: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under construction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(render)</a:t>
            </a:r>
            <a:endParaRPr lang="en-US" sz="1150" noProof="1"/>
          </a:p>
        </p:txBody>
      </p:sp>
      <p:sp>
        <p:nvSpPr>
          <p:cNvPr id="16" name="cap4"/>
          <p:cNvSpPr txBox="1"/>
          <p:nvPr/>
        </p:nvSpPr>
        <p:spPr>
          <a:xfrm>
            <a:off x="8991600" y="3581400"/>
            <a:ext cx="25908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t"/>
          <a:lstStyle/>
          <a:p>
            <a:pPr algn="ctr">
              <a:lnSpc>
                <a:spcPct val="135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Hampton PS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gym &amp; performing arts, $9.8M · </a:t>
            </a: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under construction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(render)</a:t>
            </a:r>
            <a:endParaRPr lang="en-US" sz="1150" noProof="1"/>
          </a:p>
        </p:txBody>
      </p:sp>
      <p:sp>
        <p:nvSpPr>
          <p:cNvPr id="17" name="band"/>
          <p:cNvSpPr/>
          <p:nvPr/>
        </p:nvSpPr>
        <p:spPr>
          <a:xfrm>
            <a:off x="609600" y="4597400"/>
            <a:ext cx="10972800" cy="1219200"/>
          </a:xfrm>
          <a:prstGeom prst="rect">
            <a:avLst/>
          </a:prstGeom>
          <a:solidFill>
            <a:srgbClr val="F4E9EA"/>
          </a:solidFill>
          <a:ln>
            <a:noFill/>
          </a:ln>
        </p:spPr>
      </p:sp>
      <p:sp>
        <p:nvSpPr>
          <p:cNvPr id="18" name="bandtext"/>
          <p:cNvSpPr txBox="1"/>
          <p:nvPr/>
        </p:nvSpPr>
        <p:spPr>
          <a:xfrm>
            <a:off x="914400" y="4749800"/>
            <a:ext cx="10363200" cy="939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ctr">
              <a:lnSpc>
                <a:spcPct val="150000"/>
              </a:lnSpc>
            </a:pPr>
            <a:r>
              <a:rPr lang="en-US" sz="1400" noProof="1" b="1">
                <a:solidFill>
                  <a:srgbClr val="7A1F2B"/>
                </a:solidFill>
                <a:latin typeface="MiSans"/>
                <a:ea typeface="MiSans"/>
              </a:rPr>
              <a:t>Two built, two under construction within a few kilometres — all state-funded since 2020.</a:t>
            </a:r>
            <a:endParaRPr lang="en-US" sz="1400" noProof="1"/>
          </a:p>
          <a:p>
            <a:pPr algn="ctr">
              <a:lnSpc>
                <a:spcPct val="150000"/>
              </a:lnSpc>
            </a:pPr>
            <a:r>
              <a:rPr lang="en-US" sz="1400" noProof="1">
                <a:solidFill>
                  <a:srgbClr val="7A1F2B"/>
                </a:solidFill>
                <a:latin typeface="MiSans"/>
                <a:ea typeface="MiSans"/>
              </a:rPr>
              <a:t>In May 2026, St Kilda PS won $13.2M for a competition-grade gym — after a sustained community advocacy campaign.</a:t>
            </a:r>
            <a:endParaRPr lang="en-US" sz="1400" noProof="1"/>
          </a:p>
        </p:txBody>
      </p:sp>
      <p:sp>
        <p:nvSpPr>
          <p:cNvPr id="19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0" name="footer"/>
          <p:cNvSpPr txBox="1"/>
          <p:nvPr/>
        </p:nvSpPr>
        <p:spPr>
          <a:xfrm>
            <a:off x="609600" y="6477000"/>
            <a:ext cx="9144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Photos: Carnegie PS gym (2024 Victorian School Design Awards); Glen Huntly PS · Renders: VSBA, schoolbuildings.vic.gov.au · City of Port Phillip, 2026</a:t>
            </a:r>
            <a:endParaRPr lang="en-US" sz="1100" noProof="1"/>
          </a:p>
        </p:txBody>
      </p:sp>
      <p:sp>
        <p:nvSpPr>
          <p:cNvPr id="21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7</a:t>
            </a:r>
            <a:endParaRPr lang="en-US" sz="1100" noProof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EQUITY IN SQUARE METRES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10160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The Least Indoor Gym Space per Student Around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r1label"/>
          <p:cNvSpPr txBox="1"/>
          <p:nvPr/>
        </p:nvSpPr>
        <p:spPr>
          <a:xfrm>
            <a:off x="609600" y="1803400"/>
            <a:ext cx="1651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Parkhill PS</a:t>
            </a:r>
            <a:endParaRPr lang="en-US" sz="1200" noProof="1"/>
          </a:p>
        </p:txBody>
      </p:sp>
      <p:sp>
        <p:nvSpPr>
          <p:cNvPr id="6" name="r1bar"/>
          <p:cNvSpPr/>
          <p:nvPr/>
        </p:nvSpPr>
        <p:spPr>
          <a:xfrm>
            <a:off x="2362200" y="1752600"/>
            <a:ext cx="5080000" cy="3810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7" name="r1val"/>
          <p:cNvSpPr txBox="1"/>
          <p:nvPr/>
        </p:nvSpPr>
        <p:spPr>
          <a:xfrm>
            <a:off x="7543800" y="1803400"/>
            <a:ext cx="1143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300" noProof="1" b="1">
                <a:solidFill>
                  <a:srgbClr val="756F6C"/>
                </a:solidFill>
                <a:latin typeface="MiSans"/>
                <a:ea typeface="MiSans"/>
              </a:rPr>
              <a:t>4.66 m²</a:t>
            </a:r>
            <a:endParaRPr lang="en-US" sz="1300" noProof="1"/>
          </a:p>
        </p:txBody>
      </p:sp>
      <p:sp>
        <p:nvSpPr>
          <p:cNvPr id="8" name="r2label"/>
          <p:cNvSpPr txBox="1"/>
          <p:nvPr/>
        </p:nvSpPr>
        <p:spPr>
          <a:xfrm>
            <a:off x="609600" y="2463800"/>
            <a:ext cx="1651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Glen Huntly PS</a:t>
            </a:r>
            <a:endParaRPr lang="en-US" sz="1200" noProof="1"/>
          </a:p>
        </p:txBody>
      </p:sp>
      <p:sp>
        <p:nvSpPr>
          <p:cNvPr id="9" name="r2bar"/>
          <p:cNvSpPr/>
          <p:nvPr/>
        </p:nvSpPr>
        <p:spPr>
          <a:xfrm>
            <a:off x="2362200" y="2413000"/>
            <a:ext cx="3098800" cy="3810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10" name="r2val"/>
          <p:cNvSpPr txBox="1"/>
          <p:nvPr/>
        </p:nvSpPr>
        <p:spPr>
          <a:xfrm>
            <a:off x="5562600" y="2463800"/>
            <a:ext cx="1143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300" noProof="1" b="1">
                <a:solidFill>
                  <a:srgbClr val="756F6C"/>
                </a:solidFill>
                <a:latin typeface="MiSans"/>
                <a:ea typeface="MiSans"/>
              </a:rPr>
              <a:t>2.84 m²</a:t>
            </a:r>
            <a:endParaRPr lang="en-US" sz="1300" noProof="1"/>
          </a:p>
        </p:txBody>
      </p:sp>
      <p:sp>
        <p:nvSpPr>
          <p:cNvPr id="11" name="r3label"/>
          <p:cNvSpPr txBox="1"/>
          <p:nvPr/>
        </p:nvSpPr>
        <p:spPr>
          <a:xfrm>
            <a:off x="609600" y="3124200"/>
            <a:ext cx="1651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Oakleigh South PS</a:t>
            </a:r>
            <a:endParaRPr lang="en-US" sz="1200" noProof="1"/>
          </a:p>
        </p:txBody>
      </p:sp>
      <p:sp>
        <p:nvSpPr>
          <p:cNvPr id="12" name="r3bar"/>
          <p:cNvSpPr/>
          <p:nvPr/>
        </p:nvSpPr>
        <p:spPr>
          <a:xfrm>
            <a:off x="2362200" y="3073400"/>
            <a:ext cx="2082800" cy="3810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13" name="r3val"/>
          <p:cNvSpPr txBox="1"/>
          <p:nvPr/>
        </p:nvSpPr>
        <p:spPr>
          <a:xfrm>
            <a:off x="4546600" y="3124200"/>
            <a:ext cx="1143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300" noProof="1" b="1">
                <a:solidFill>
                  <a:srgbClr val="756F6C"/>
                </a:solidFill>
                <a:latin typeface="MiSans"/>
                <a:ea typeface="MiSans"/>
              </a:rPr>
              <a:t>1.91 m²</a:t>
            </a:r>
            <a:endParaRPr lang="en-US" sz="1300" noProof="1"/>
          </a:p>
        </p:txBody>
      </p:sp>
      <p:sp>
        <p:nvSpPr>
          <p:cNvPr id="14" name="r4label"/>
          <p:cNvSpPr txBox="1"/>
          <p:nvPr/>
        </p:nvSpPr>
        <p:spPr>
          <a:xfrm>
            <a:off x="609600" y="3784600"/>
            <a:ext cx="1651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>
                <a:solidFill>
                  <a:srgbClr val="2E2A29"/>
                </a:solidFill>
                <a:latin typeface="MiSans"/>
                <a:ea typeface="MiSans"/>
              </a:rPr>
              <a:t>Carnegie PS</a:t>
            </a:r>
            <a:endParaRPr lang="en-US" sz="1200" noProof="1"/>
          </a:p>
        </p:txBody>
      </p:sp>
      <p:sp>
        <p:nvSpPr>
          <p:cNvPr id="15" name="r4bar"/>
          <p:cNvSpPr/>
          <p:nvPr/>
        </p:nvSpPr>
        <p:spPr>
          <a:xfrm>
            <a:off x="2362200" y="3733800"/>
            <a:ext cx="1651000" cy="381000"/>
          </a:xfrm>
          <a:prstGeom prst="rect">
            <a:avLst/>
          </a:prstGeom>
          <a:solidFill>
            <a:srgbClr val="C9C2BD"/>
          </a:solidFill>
          <a:ln>
            <a:noFill/>
          </a:ln>
        </p:spPr>
      </p:sp>
      <p:sp>
        <p:nvSpPr>
          <p:cNvPr id="16" name="r4val"/>
          <p:cNvSpPr txBox="1"/>
          <p:nvPr/>
        </p:nvSpPr>
        <p:spPr>
          <a:xfrm>
            <a:off x="4114800" y="3784600"/>
            <a:ext cx="1143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300" noProof="1" b="1">
                <a:solidFill>
                  <a:srgbClr val="756F6C"/>
                </a:solidFill>
                <a:latin typeface="MiSans"/>
                <a:ea typeface="MiSans"/>
              </a:rPr>
              <a:t>1.51 m²</a:t>
            </a:r>
            <a:endParaRPr lang="en-US" sz="1300" noProof="1"/>
          </a:p>
        </p:txBody>
      </p:sp>
      <p:sp>
        <p:nvSpPr>
          <p:cNvPr id="17" name="r5label"/>
          <p:cNvSpPr txBox="1"/>
          <p:nvPr/>
        </p:nvSpPr>
        <p:spPr>
          <a:xfrm>
            <a:off x="609600" y="4445000"/>
            <a:ext cx="1651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>
                <a:solidFill>
                  <a:srgbClr val="7A1F2B"/>
                </a:solidFill>
                <a:latin typeface="MiSans"/>
                <a:ea typeface="MiSans"/>
              </a:rPr>
              <a:t>Murrumbeena PS</a:t>
            </a:r>
            <a:endParaRPr lang="en-US" sz="1200" noProof="1"/>
          </a:p>
        </p:txBody>
      </p:sp>
      <p:sp>
        <p:nvSpPr>
          <p:cNvPr id="18" name="r5bar"/>
          <p:cNvSpPr/>
          <p:nvPr/>
        </p:nvSpPr>
        <p:spPr>
          <a:xfrm>
            <a:off x="2362200" y="4394200"/>
            <a:ext cx="787400" cy="3810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19" name="r5val"/>
          <p:cNvSpPr txBox="1"/>
          <p:nvPr/>
        </p:nvSpPr>
        <p:spPr>
          <a:xfrm>
            <a:off x="3251200" y="4445000"/>
            <a:ext cx="1143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300" noProof="1" b="1">
                <a:solidFill>
                  <a:srgbClr val="7A1F2B"/>
                </a:solidFill>
                <a:latin typeface="MiSans"/>
                <a:ea typeface="MiSans"/>
              </a:rPr>
              <a:t>0.72 m²</a:t>
            </a:r>
            <a:endParaRPr lang="en-US" sz="1300" noProof="1"/>
          </a:p>
        </p:txBody>
      </p:sp>
      <p:sp>
        <p:nvSpPr>
          <p:cNvPr id="20" name="note"/>
          <p:cNvSpPr txBox="1"/>
          <p:nvPr/>
        </p:nvSpPr>
        <p:spPr>
          <a:xfrm>
            <a:off x="609600" y="5003800"/>
            <a:ext cx="8382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5000"/>
              </a:lnSpc>
            </a:pPr>
            <a:r>
              <a:rPr lang="en-US" sz="1200" noProof="1">
                <a:solidFill>
                  <a:srgbClr val="756F6C"/>
                </a:solidFill>
                <a:latin typeface="MiSans"/>
                <a:ea typeface="MiSans"/>
              </a:rPr>
              <a:t>Indoor gym/hall space per student — MPS ranks 22nd of 27 nearby schools. MPS's only capital works in a decade: $1.1M (2019–20) and $290k (2016–17) — no gym.</a:t>
            </a:r>
            <a:endParaRPr lang="en-US" sz="1200" noProof="1"/>
          </a:p>
        </p:txBody>
      </p:sp>
      <p:sp>
        <p:nvSpPr>
          <p:cNvPr id="21" name="band"/>
          <p:cNvSpPr/>
          <p:nvPr/>
        </p:nvSpPr>
        <p:spPr>
          <a:xfrm>
            <a:off x="609600" y="5740400"/>
            <a:ext cx="10972800" cy="5588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22" name="bandtext"/>
          <p:cNvSpPr txBox="1"/>
          <p:nvPr/>
        </p:nvSpPr>
        <p:spPr>
          <a:xfrm>
            <a:off x="914400" y="5740400"/>
            <a:ext cx="103632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500" noProof="1" b="1">
                <a:solidFill>
                  <a:srgbClr val="FFFFFF"/>
                </a:solidFill>
                <a:latin typeface="MiSans"/>
                <a:ea typeface="MiSans"/>
              </a:rPr>
              <a:t>Equity is not special treatment — it is the same treatment.</a:t>
            </a:r>
            <a:endParaRPr lang="en-US" sz="1500" noProof="1"/>
          </a:p>
        </p:txBody>
      </p:sp>
      <p:sp>
        <p:nvSpPr>
          <p:cNvPr id="23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4" name="footer"/>
          <p:cNvSpPr txBox="1"/>
          <p:nvPr/>
        </p:nvSpPr>
        <p:spPr>
          <a:xfrm>
            <a:off x="609600" y="6477000"/>
            <a:ext cx="8890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Sources: School Council analysis of VSBA enrolment &amp; facilities data, 2025 · DE school building funding records</a:t>
            </a:r>
            <a:endParaRPr lang="en-US" sz="1100" noProof="1"/>
          </a:p>
        </p:txBody>
      </p:sp>
      <p:sp>
        <p:nvSpPr>
          <p:cNvPr id="25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8</a:t>
            </a:r>
            <a:endParaRPr lang="en-US" sz="1100" noProof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609600" y="508000"/>
            <a:ext cx="6350000" cy="228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1200" noProof="1" b="1" spc="300" kern="0">
                <a:solidFill>
                  <a:srgbClr val="C9A227"/>
                </a:solidFill>
                <a:latin typeface="MiSans"/>
                <a:ea typeface="MiSans"/>
              </a:rPr>
              <a:t>A COMMUNITY ASSET</a:t>
            </a:r>
            <a:endParaRPr lang="en-US" sz="1200" noProof="1"/>
          </a:p>
        </p:txBody>
      </p:sp>
      <p:sp>
        <p:nvSpPr>
          <p:cNvPr id="3" name="title"/>
          <p:cNvSpPr txBox="1"/>
          <p:nvPr/>
        </p:nvSpPr>
        <p:spPr>
          <a:xfrm>
            <a:off x="609600" y="762000"/>
            <a:ext cx="10414000" cy="533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3000" noProof="1" b="1">
                <a:solidFill>
                  <a:srgbClr val="7A1F2B"/>
                </a:solidFill>
                <a:latin typeface="MiSans"/>
                <a:ea typeface="MiSans"/>
              </a:rPr>
              <a:t>An Apartment Suburb Needs an Indoor Court</a:t>
            </a:r>
            <a:endParaRPr lang="en-US" sz="3000" noProof="1"/>
          </a:p>
        </p:txBody>
      </p:sp>
      <p:sp>
        <p:nvSpPr>
          <p:cNvPr id="4" name="rule"/>
          <p:cNvSpPr/>
          <p:nvPr/>
        </p:nvSpPr>
        <p:spPr>
          <a:xfrm>
            <a:off x="609600" y="1320800"/>
            <a:ext cx="812800" cy="38100"/>
          </a:xfrm>
          <a:prstGeom prst="rect">
            <a:avLst/>
          </a:prstGeom>
          <a:solidFill>
            <a:srgbClr val="C9A227"/>
          </a:solidFill>
          <a:ln>
            <a:noFill/>
          </a:ln>
        </p:spPr>
      </p:sp>
      <p:sp>
        <p:nvSpPr>
          <p:cNvPr id="5" name="s1no"/>
          <p:cNvSpPr txBox="1"/>
          <p:nvPr/>
        </p:nvSpPr>
        <p:spPr>
          <a:xfrm>
            <a:off x="609600" y="1676400"/>
            <a:ext cx="14986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54.4%</a:t>
            </a:r>
            <a:endParaRPr lang="en-US" sz="2600" noProof="1"/>
          </a:p>
        </p:txBody>
      </p:sp>
      <p:sp>
        <p:nvSpPr>
          <p:cNvPr id="6" name="s1tx"/>
          <p:cNvSpPr txBox="1"/>
          <p:nvPr/>
        </p:nvSpPr>
        <p:spPr>
          <a:xfrm>
            <a:off x="2209800" y="1676400"/>
            <a:ext cx="406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of Murrumbeena homes are flats, apartments or townhouses </a:t>
            </a:r>
            <a:r>
              <a:rPr lang="en-US" sz="1250" noProof="1">
                <a:solidFill>
                  <a:srgbClr val="756F6C"/>
                </a:solidFill>
                <a:latin typeface="MiSans"/>
                <a:ea typeface="MiSans"/>
              </a:rPr>
              <a:t>(state 26%)</a:t>
            </a: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 — backyards are optional here</a:t>
            </a:r>
            <a:endParaRPr lang="en-US" sz="1250" noProof="1"/>
          </a:p>
        </p:txBody>
      </p:sp>
      <p:sp>
        <p:nvSpPr>
          <p:cNvPr id="7" name="s2no"/>
          <p:cNvSpPr txBox="1"/>
          <p:nvPr/>
        </p:nvSpPr>
        <p:spPr>
          <a:xfrm>
            <a:off x="609600" y="2540000"/>
            <a:ext cx="14986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36.4%</a:t>
            </a:r>
            <a:endParaRPr lang="en-US" sz="2600" noProof="1"/>
          </a:p>
        </p:txBody>
      </p:sp>
      <p:sp>
        <p:nvSpPr>
          <p:cNvPr id="8" name="s2tx"/>
          <p:cNvSpPr txBox="1"/>
          <p:nvPr/>
        </p:nvSpPr>
        <p:spPr>
          <a:xfrm>
            <a:off x="2209800" y="2540000"/>
            <a:ext cx="406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of households rent </a:t>
            </a:r>
            <a:r>
              <a:rPr lang="en-US" sz="1250" noProof="1">
                <a:solidFill>
                  <a:srgbClr val="756F6C"/>
                </a:solidFill>
                <a:latin typeface="MiSans"/>
                <a:ea typeface="MiSans"/>
              </a:rPr>
              <a:t>(state 28.5%)</a:t>
            </a: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 — families who can't book a backyard court</a:t>
            </a:r>
            <a:endParaRPr lang="en-US" sz="1250" noProof="1"/>
          </a:p>
        </p:txBody>
      </p:sp>
      <p:sp>
        <p:nvSpPr>
          <p:cNvPr id="9" name="s3no"/>
          <p:cNvSpPr txBox="1"/>
          <p:nvPr/>
        </p:nvSpPr>
        <p:spPr>
          <a:xfrm>
            <a:off x="609600" y="3403600"/>
            <a:ext cx="14986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Zero</a:t>
            </a:r>
            <a:endParaRPr lang="en-US" sz="2600" noProof="1"/>
          </a:p>
        </p:txBody>
      </p:sp>
      <p:sp>
        <p:nvSpPr>
          <p:cNvPr id="10" name="s3tx"/>
          <p:cNvSpPr txBox="1"/>
          <p:nvPr/>
        </p:nvSpPr>
        <p:spPr>
          <a:xfrm>
            <a:off x="2209800" y="3403600"/>
            <a:ext cx="406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bookable indoor courts in the Carnegie–Murrumbeena–Hughesdale corridor today</a:t>
            </a:r>
            <a:endParaRPr lang="en-US" sz="1250" noProof="1"/>
          </a:p>
        </p:txBody>
      </p:sp>
      <p:sp>
        <p:nvSpPr>
          <p:cNvPr id="11" name="s4no"/>
          <p:cNvSpPr txBox="1"/>
          <p:nvPr/>
        </p:nvSpPr>
        <p:spPr>
          <a:xfrm>
            <a:off x="609600" y="4267200"/>
            <a:ext cx="14986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20000"/>
              </a:lnSpc>
            </a:pPr>
            <a:r>
              <a:rPr lang="en-US" sz="2600" noProof="1" b="1">
                <a:solidFill>
                  <a:srgbClr val="7A1F2B"/>
                </a:solidFill>
                <a:latin typeface="MiSans"/>
                <a:ea typeface="MiSans"/>
              </a:rPr>
              <a:t>220</a:t>
            </a:r>
            <a:endParaRPr lang="en-US" sz="2600" noProof="1"/>
          </a:p>
        </p:txBody>
      </p:sp>
      <p:sp>
        <p:nvSpPr>
          <p:cNvPr id="12" name="s4tx"/>
          <p:cNvSpPr txBox="1"/>
          <p:nvPr/>
        </p:nvSpPr>
        <p:spPr>
          <a:xfrm>
            <a:off x="2209800" y="4267200"/>
            <a:ext cx="406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40000"/>
              </a:lnSpc>
            </a:pPr>
            <a:r>
              <a:rPr lang="en-US" sz="1250" noProof="1">
                <a:solidFill>
                  <a:srgbClr val="2E2A29"/>
                </a:solidFill>
                <a:latin typeface="MiSans"/>
                <a:ea typeface="MiSans"/>
              </a:rPr>
              <a:t>extra courts needed in Victoria now; 25% of games already become "manufactured byes" </a:t>
            </a:r>
            <a:r>
              <a:rPr lang="en-US" sz="1250" noProof="1">
                <a:solidFill>
                  <a:srgbClr val="756F6C"/>
                </a:solidFill>
                <a:latin typeface="MiSans"/>
                <a:ea typeface="MiSans"/>
              </a:rPr>
              <a:t>(Basketball Victoria, 2025)</a:t>
            </a:r>
            <a:endParaRPr lang="en-US" sz="1250" noProof="1"/>
          </a:p>
        </p:txBody>
      </p:sp>
      <p:sp>
        <p:nvSpPr>
          <p:cNvPr id="13" name="divider"/>
          <p:cNvSpPr/>
          <p:nvPr/>
        </p:nvSpPr>
        <p:spPr>
          <a:xfrm>
            <a:off x="6502400" y="1676400"/>
            <a:ext cx="12700" cy="33020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pic>
        <p:nvPicPr>
          <p:cNvPr id="14" name="photo"/>
          <p:cNvPicPr/>
          <p:nvPr/>
        </p:nvPicPr>
        <p:blipFill>
          <a:blip r:embed="rId2"/>
          <a:srcRect t="10935" b="10935"/>
          <a:stretch>
            <a:fillRect/>
          </a:stretch>
        </p:blipFill>
        <p:spPr>
          <a:xfrm>
            <a:off x="6858000" y="1574800"/>
            <a:ext cx="4724400" cy="2997200"/>
          </a:xfrm>
          <a:prstGeom prst="rect">
            <a:avLst/>
          </a:prstGeom>
          <a:ln>
            <a:noFill/>
          </a:ln>
        </p:spPr>
      </p:pic>
      <p:sp>
        <p:nvSpPr>
          <p:cNvPr id="15" name="photo-border"/>
          <p:cNvSpPr/>
          <p:nvPr/>
        </p:nvSpPr>
        <p:spPr>
          <a:xfrm>
            <a:off x="6858000" y="1574800"/>
            <a:ext cx="4724400" cy="2997200"/>
          </a:xfrm>
          <a:prstGeom prst="rect">
            <a:avLst/>
          </a:prstGeom>
          <a:noFill/>
          <a:ln w="12700">
            <a:solidFill>
              <a:srgbClr val="E7DFD9"/>
            </a:solidFill>
          </a:ln>
        </p:spPr>
      </p:sp>
      <p:sp>
        <p:nvSpPr>
          <p:cNvPr id="16" name="photocap"/>
          <p:cNvSpPr txBox="1"/>
          <p:nvPr/>
        </p:nvSpPr>
        <p:spPr>
          <a:xfrm>
            <a:off x="6858000" y="4622800"/>
            <a:ext cx="47244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ct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Murrumbeena Netball Club training — outdoors, whatever the weather</a:t>
            </a:r>
            <a:endParaRPr lang="en-US" sz="1100" noProof="1"/>
          </a:p>
        </p:txBody>
      </p:sp>
      <p:sp>
        <p:nvSpPr>
          <p:cNvPr id="17" name="n1"/>
          <p:cNvSpPr txBox="1"/>
          <p:nvPr/>
        </p:nvSpPr>
        <p:spPr>
          <a:xfrm>
            <a:off x="6858000" y="4927600"/>
            <a:ext cx="47244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35000"/>
              </a:lnSpc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Murrumbeena Netball Club: 42 teams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— founded by MPS parents, no indoor home</a:t>
            </a:r>
            <a:endParaRPr lang="en-US" sz="1150" noProof="1"/>
          </a:p>
          <a:p>
            <a:pPr>
              <a:lnSpc>
                <a:spcPct val="135000"/>
              </a:lnSpc>
              <a:spcBef>
                <a:spcPts val="500"/>
              </a:spcBef>
            </a:pPr>
            <a:r>
              <a:rPr lang="en-US" sz="1150" noProof="1" b="1">
                <a:solidFill>
                  <a:srgbClr val="2E2A29"/>
                </a:solidFill>
                <a:latin typeface="MiSans"/>
                <a:ea typeface="MiSans"/>
              </a:rPr>
              <a:t>~200 teams</a:t>
            </a:r>
            <a:r>
              <a:rPr lang="en-US" sz="1150" noProof="1">
                <a:solidFill>
                  <a:srgbClr val="2E2A29"/>
                </a:solidFill>
                <a:latin typeface="MiSans"/>
                <a:ea typeface="MiSans"/>
              </a:rPr>
              <a:t> play outdoor-only at Duncan McKinnon Reserve (Caulfield &amp; District NA)</a:t>
            </a:r>
            <a:endParaRPr lang="en-US" sz="1150" noProof="1"/>
          </a:p>
        </p:txBody>
      </p:sp>
      <p:sp>
        <p:nvSpPr>
          <p:cNvPr id="18" name="band"/>
          <p:cNvSpPr/>
          <p:nvPr/>
        </p:nvSpPr>
        <p:spPr>
          <a:xfrm>
            <a:off x="609600" y="5689600"/>
            <a:ext cx="10972800" cy="609600"/>
          </a:xfrm>
          <a:prstGeom prst="rect">
            <a:avLst/>
          </a:prstGeom>
          <a:solidFill>
            <a:srgbClr val="7A1F2B"/>
          </a:solidFill>
          <a:ln>
            <a:noFill/>
          </a:ln>
        </p:spPr>
      </p:sp>
      <p:sp>
        <p:nvSpPr>
          <p:cNvPr id="19" name="bandtext"/>
          <p:cNvSpPr txBox="1"/>
          <p:nvPr/>
        </p:nvSpPr>
        <p:spPr>
          <a:xfrm>
            <a:off x="914400" y="5689600"/>
            <a:ext cx="10363200" cy="609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ctr"/>
          <a:lstStyle/>
          <a:p>
            <a:pPr algn="ctr">
              <a:lnSpc>
                <a:spcPct val="120000"/>
              </a:lnSpc>
            </a:pPr>
            <a:r>
              <a:rPr lang="en-US" sz="1450" noProof="1" b="1">
                <a:solidFill>
                  <a:srgbClr val="FFFFFF"/>
                </a:solidFill>
                <a:latin typeface="MiSans"/>
                <a:ea typeface="MiSans"/>
              </a:rPr>
              <a:t>A school gym is the cheapest indoor court Victoria can build — shared with the community by design.</a:t>
            </a:r>
            <a:endParaRPr lang="en-US" sz="1450" noProof="1"/>
          </a:p>
        </p:txBody>
      </p:sp>
      <p:sp>
        <p:nvSpPr>
          <p:cNvPr id="20" name="footerline"/>
          <p:cNvSpPr/>
          <p:nvPr/>
        </p:nvSpPr>
        <p:spPr>
          <a:xfrm>
            <a:off x="609600" y="6375400"/>
            <a:ext cx="10972800" cy="12700"/>
          </a:xfrm>
          <a:prstGeom prst="rect">
            <a:avLst/>
          </a:prstGeom>
          <a:solidFill>
            <a:srgbClr val="E7DFD9"/>
          </a:solidFill>
          <a:ln>
            <a:noFill/>
          </a:ln>
        </p:spPr>
      </p:sp>
      <p:sp>
        <p:nvSpPr>
          <p:cNvPr id="21" name="footer"/>
          <p:cNvSpPr txBox="1"/>
          <p:nvPr/>
        </p:nvSpPr>
        <p:spPr>
          <a:xfrm>
            <a:off x="609600" y="6477000"/>
            <a:ext cx="9652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/>
          <a:lstStyle/>
          <a:p>
            <a:pPr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Sources: ABS Census 2021 (Murrumbeena) · Basketball Victoria Facility Guidelines 2025 · mnc.org.au · cdna.net.au · corridor audit: School Council</a:t>
            </a:r>
            <a:endParaRPr lang="en-US" sz="1100" noProof="1"/>
          </a:p>
        </p:txBody>
      </p:sp>
      <p:sp>
        <p:nvSpPr>
          <p:cNvPr id="22" name="pagenum"/>
          <p:cNvSpPr txBox="1"/>
          <p:nvPr/>
        </p:nvSpPr>
        <p:spPr>
          <a:xfrm>
            <a:off x="10947400" y="6477000"/>
            <a:ext cx="635000" cy="203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none" rtlCol="0" anchor="t"/>
          <a:lstStyle/>
          <a:p>
            <a:pPr algn="r">
              <a:lnSpc>
                <a:spcPct val="140000"/>
              </a:lnSpc>
            </a:pPr>
            <a:r>
              <a:rPr lang="en-US" sz="1100" noProof="1">
                <a:solidFill>
                  <a:srgbClr val="756F6C"/>
                </a:solidFill>
                <a:latin typeface="MiSans"/>
                <a:ea typeface="MiSans"/>
              </a:rPr>
              <a:t>9</a:t>
            </a:r>
            <a:endParaRPr lang="en-US" sz="1100" noProof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</a:theme>
</file>

<file path=customXml/provenance.xml><?xml version="1.0" encoding="utf-8"?>
<provenance xmlns="urn:kimi:pptd:provenance">
  <producer>Kimi Slides/Design</producer>
  <statement>Built by Kimi Slides/Design with PPTD</statement>
</provenance>
</file>

<file path=docProps/app.xml><?xml version="1.0" encoding="utf-8"?>
<Properties xmlns="http://schemas.openxmlformats.org/officeDocument/2006/extended-properties">
  <Application>Neo Design</Application>
  <Slides>15</Slides>
</Properties>
</file>

<file path=docProps/core.xml><?xml version="1.0" encoding="utf-8"?>
<cp:coreProperties xmlns:dc="http://purl.org/dc/elements/1.1/" xmlns:cp="http://schemas.openxmlformats.org/package/2006/metadata/core-properties">
  <dc:title>Murrumbeena Primary School — The Hall Campaign</dc:title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4" name="AIGC">
    <vt:lpwstr/>
  </property>
</Properties>
</file>